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IBM Plex Sans" charset="1" panose="020B0503050203000203"/>
      <p:regular r:id="rId40"/>
    </p:embeddedFont>
    <p:embeddedFont>
      <p:font typeface="Open Sauce Bold" charset="1" panose="00000800000000000000"/>
      <p:regular r:id="rId41"/>
    </p:embeddedFont>
    <p:embeddedFont>
      <p:font typeface="Antonio Bold" charset="1" panose="02000803000000000000"/>
      <p:regular r:id="rId42"/>
    </p:embeddedFont>
    <p:embeddedFont>
      <p:font typeface="Open Sans Bold" charset="1" panose="020B0806030504020204"/>
      <p:regular r:id="rId43"/>
    </p:embeddedFont>
    <p:embeddedFont>
      <p:font typeface="Open Sans" charset="1" panose="020B0606030504020204"/>
      <p:regular r:id="rId44"/>
    </p:embeddedFont>
    <p:embeddedFont>
      <p:font typeface="Arimo" charset="1" panose="020B0604020202020204"/>
      <p:regular r:id="rId45"/>
    </p:embeddedFont>
    <p:embeddedFont>
      <p:font typeface="Open Sauce" charset="1" panose="00000500000000000000"/>
      <p:regular r:id="rId46"/>
    </p:embeddedFont>
    <p:embeddedFont>
      <p:font typeface="Fira Sans" charset="1" panose="020B0503050000020004"/>
      <p:regular r:id="rId47"/>
    </p:embeddedFont>
    <p:embeddedFont>
      <p:font typeface="Fira Sans Medium" charset="1" panose="020B0603050000020004"/>
      <p:regular r:id="rId48"/>
    </p:embeddedFont>
    <p:embeddedFont>
      <p:font typeface="Fira Sans Bold" charset="1" panose="020B0803050000020004"/>
      <p:regular r:id="rId49"/>
    </p:embeddedFont>
    <p:embeddedFont>
      <p:font typeface="Fira Sans Light" charset="1" panose="020B0403050000020004"/>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https://www.youtube.com/watch?v=jjB_QuFqFKs" TargetMode="External" Type="http://schemas.openxmlformats.org/officeDocument/2006/relationships/video"/></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430"/>
            <a:ext cx="18267725" cy="10298430"/>
          </a:xfrm>
          <a:custGeom>
            <a:avLst/>
            <a:gdLst/>
            <a:ahLst/>
            <a:cxnLst/>
            <a:rect r="r" b="b" t="t" l="l"/>
            <a:pathLst>
              <a:path h="10298430" w="18267725">
                <a:moveTo>
                  <a:pt x="0" y="0"/>
                </a:moveTo>
                <a:lnTo>
                  <a:pt x="18267725" y="0"/>
                </a:lnTo>
                <a:lnTo>
                  <a:pt x="18267725" y="10298430"/>
                </a:lnTo>
                <a:lnTo>
                  <a:pt x="0" y="10298430"/>
                </a:lnTo>
                <a:lnTo>
                  <a:pt x="0" y="0"/>
                </a:lnTo>
                <a:close/>
              </a:path>
            </a:pathLst>
          </a:custGeom>
          <a:blipFill>
            <a:blip r:embed="rId2"/>
            <a:stretch>
              <a:fillRect l="0" t="0" r="0" b="0"/>
            </a:stretch>
          </a:blipFill>
        </p:spPr>
      </p:sp>
      <p:sp>
        <p:nvSpPr>
          <p:cNvPr name="Freeform 3" id="3"/>
          <p:cNvSpPr/>
          <p:nvPr/>
        </p:nvSpPr>
        <p:spPr>
          <a:xfrm flipH="false" flipV="false" rot="0">
            <a:off x="10590418" y="2047823"/>
            <a:ext cx="7315200" cy="1798421"/>
          </a:xfrm>
          <a:custGeom>
            <a:avLst/>
            <a:gdLst/>
            <a:ahLst/>
            <a:cxnLst/>
            <a:rect r="r" b="b" t="t" l="l"/>
            <a:pathLst>
              <a:path h="1798421" w="7315200">
                <a:moveTo>
                  <a:pt x="0" y="0"/>
                </a:moveTo>
                <a:lnTo>
                  <a:pt x="7315200" y="0"/>
                </a:lnTo>
                <a:lnTo>
                  <a:pt x="7315200" y="1798422"/>
                </a:lnTo>
                <a:lnTo>
                  <a:pt x="0" y="1798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958405" y="2068124"/>
            <a:ext cx="2555402" cy="1491121"/>
          </a:xfrm>
          <a:prstGeom prst="rect">
            <a:avLst/>
          </a:prstGeom>
        </p:spPr>
        <p:txBody>
          <a:bodyPr anchor="t" rtlCol="false" tIns="0" lIns="0" bIns="0" rIns="0">
            <a:spAutoFit/>
          </a:bodyPr>
          <a:lstStyle/>
          <a:p>
            <a:pPr algn="l">
              <a:lnSpc>
                <a:spcPts val="6295"/>
              </a:lnSpc>
            </a:pPr>
            <a:r>
              <a:rPr lang="en-US" sz="2835" spc="8">
                <a:solidFill>
                  <a:srgbClr val="000000"/>
                </a:solidFill>
                <a:latin typeface="IBM Plex Sans"/>
                <a:ea typeface="IBM Plex Sans"/>
                <a:cs typeface="IBM Plex Sans"/>
                <a:sym typeface="IBM Plex Sans"/>
              </a:rPr>
              <a:t>Día, Fecha: Hora de inicio:</a:t>
            </a:r>
          </a:p>
        </p:txBody>
      </p:sp>
      <p:sp>
        <p:nvSpPr>
          <p:cNvPr name="TextBox 5" id="5"/>
          <p:cNvSpPr txBox="true"/>
          <p:nvPr/>
        </p:nvSpPr>
        <p:spPr>
          <a:xfrm rot="0">
            <a:off x="13935732" y="2089790"/>
            <a:ext cx="3477280" cy="1469454"/>
          </a:xfrm>
          <a:prstGeom prst="rect">
            <a:avLst/>
          </a:prstGeom>
        </p:spPr>
        <p:txBody>
          <a:bodyPr anchor="t" rtlCol="false" tIns="0" lIns="0" bIns="0" rIns="0">
            <a:spAutoFit/>
          </a:bodyPr>
          <a:lstStyle/>
          <a:p>
            <a:pPr algn="l">
              <a:lnSpc>
                <a:spcPts val="6295"/>
              </a:lnSpc>
            </a:pPr>
            <a:r>
              <a:rPr lang="en-US" sz="2811" spc="-19">
                <a:solidFill>
                  <a:srgbClr val="000000"/>
                </a:solidFill>
                <a:latin typeface="IBM Plex Sans"/>
                <a:ea typeface="IBM Plex Sans"/>
                <a:cs typeface="IBM Plex Sans"/>
                <a:sym typeface="IBM Plex Sans"/>
              </a:rPr>
              <a:t>Sábado, 01/02/2025 08:00AM</a:t>
            </a:r>
          </a:p>
        </p:txBody>
      </p:sp>
      <p:sp>
        <p:nvSpPr>
          <p:cNvPr name="TextBox 6" id="6"/>
          <p:cNvSpPr txBox="true"/>
          <p:nvPr/>
        </p:nvSpPr>
        <p:spPr>
          <a:xfrm rot="0">
            <a:off x="2648741" y="4457130"/>
            <a:ext cx="13257757" cy="2059874"/>
          </a:xfrm>
          <a:prstGeom prst="rect">
            <a:avLst/>
          </a:prstGeom>
        </p:spPr>
        <p:txBody>
          <a:bodyPr anchor="t" rtlCol="false" tIns="0" lIns="0" bIns="0" rIns="0">
            <a:spAutoFit/>
          </a:bodyPr>
          <a:lstStyle/>
          <a:p>
            <a:pPr algn="ctr">
              <a:lnSpc>
                <a:spcPts val="7005"/>
              </a:lnSpc>
            </a:pPr>
            <a:r>
              <a:rPr lang="en-US" sz="5003" spc="-35">
                <a:solidFill>
                  <a:srgbClr val="000000"/>
                </a:solidFill>
                <a:latin typeface="IBM Plex Sans"/>
                <a:ea typeface="IBM Plex Sans"/>
                <a:cs typeface="IBM Plex Sans"/>
                <a:sym typeface="IBM Plex Sans"/>
              </a:rPr>
              <a:t>Sistemas organizacionales y gerenciales 2[N]</a:t>
            </a:r>
          </a:p>
          <a:p>
            <a:pPr algn="ctr">
              <a:lnSpc>
                <a:spcPts val="5625"/>
              </a:lnSpc>
            </a:pPr>
            <a:r>
              <a:rPr lang="en-US" sz="4018" spc="-28">
                <a:solidFill>
                  <a:srgbClr val="000000"/>
                </a:solidFill>
                <a:latin typeface="IBM Plex Sans"/>
                <a:ea typeface="IBM Plex Sans"/>
                <a:cs typeface="IBM Plex Sans"/>
                <a:sym typeface="IBM Plex Sans"/>
              </a:rPr>
              <a:t>José Luis Reynoso Tiú</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8128" y="-107075"/>
            <a:ext cx="6045668" cy="10394075"/>
          </a:xfrm>
          <a:custGeom>
            <a:avLst/>
            <a:gdLst/>
            <a:ahLst/>
            <a:cxnLst/>
            <a:rect r="r" b="b" t="t" l="l"/>
            <a:pathLst>
              <a:path h="10394075" w="6045668">
                <a:moveTo>
                  <a:pt x="0" y="0"/>
                </a:moveTo>
                <a:lnTo>
                  <a:pt x="6045668" y="0"/>
                </a:lnTo>
                <a:lnTo>
                  <a:pt x="6045668" y="10394075"/>
                </a:lnTo>
                <a:lnTo>
                  <a:pt x="0" y="10394075"/>
                </a:lnTo>
                <a:lnTo>
                  <a:pt x="0" y="0"/>
                </a:lnTo>
                <a:close/>
              </a:path>
            </a:pathLst>
          </a:custGeom>
          <a:blipFill>
            <a:blip r:embed="rId2"/>
            <a:stretch>
              <a:fillRect l="-7308" t="0" r="-7308" b="0"/>
            </a:stretch>
          </a:blipFill>
        </p:spPr>
      </p:sp>
      <p:sp>
        <p:nvSpPr>
          <p:cNvPr name="TextBox 3" id="3"/>
          <p:cNvSpPr txBox="true"/>
          <p:nvPr/>
        </p:nvSpPr>
        <p:spPr>
          <a:xfrm rot="0">
            <a:off x="6409773" y="1513977"/>
            <a:ext cx="11116162" cy="1047750"/>
          </a:xfrm>
          <a:prstGeom prst="rect">
            <a:avLst/>
          </a:prstGeom>
        </p:spPr>
        <p:txBody>
          <a:bodyPr anchor="t" rtlCol="false" tIns="0" lIns="0" bIns="0" rIns="0">
            <a:spAutoFit/>
          </a:bodyPr>
          <a:lstStyle/>
          <a:p>
            <a:pPr algn="l" marL="0" indent="0" lvl="0">
              <a:lnSpc>
                <a:spcPts val="8399"/>
              </a:lnSpc>
            </a:pPr>
            <a:r>
              <a:rPr lang="en-US" b="true" sz="6999" spc="-139">
                <a:solidFill>
                  <a:srgbClr val="545454"/>
                </a:solidFill>
                <a:latin typeface="Antonio Bold"/>
                <a:ea typeface="Antonio Bold"/>
                <a:cs typeface="Antonio Bold"/>
                <a:sym typeface="Antonio Bold"/>
              </a:rPr>
              <a:t>Organización - ¿Cómo hacerlo?</a:t>
            </a:r>
          </a:p>
        </p:txBody>
      </p:sp>
      <p:sp>
        <p:nvSpPr>
          <p:cNvPr name="TextBox 4" id="4"/>
          <p:cNvSpPr txBox="true"/>
          <p:nvPr/>
        </p:nvSpPr>
        <p:spPr>
          <a:xfrm rot="0">
            <a:off x="6409773" y="2495052"/>
            <a:ext cx="1547664" cy="547370"/>
          </a:xfrm>
          <a:prstGeom prst="rect">
            <a:avLst/>
          </a:prstGeom>
        </p:spPr>
        <p:txBody>
          <a:bodyPr anchor="t" rtlCol="false" tIns="0" lIns="0" bIns="0" rIns="0">
            <a:spAutoFit/>
          </a:bodyPr>
          <a:lstStyle/>
          <a:p>
            <a:pPr algn="ctr">
              <a:lnSpc>
                <a:spcPts val="4479"/>
              </a:lnSpc>
              <a:spcBef>
                <a:spcPct val="0"/>
              </a:spcBef>
            </a:pPr>
            <a:r>
              <a:rPr lang="en-US" b="true" sz="3199">
                <a:solidFill>
                  <a:srgbClr val="2991C3"/>
                </a:solidFill>
                <a:latin typeface="Open Sauce Bold"/>
                <a:ea typeface="Open Sauce Bold"/>
                <a:cs typeface="Open Sauce Bold"/>
                <a:sym typeface="Open Sauce Bold"/>
              </a:rPr>
              <a:t>PASO 2</a:t>
            </a:r>
          </a:p>
        </p:txBody>
      </p:sp>
      <p:sp>
        <p:nvSpPr>
          <p:cNvPr name="TextBox 5" id="5"/>
          <p:cNvSpPr txBox="true"/>
          <p:nvPr/>
        </p:nvSpPr>
        <p:spPr>
          <a:xfrm rot="0">
            <a:off x="6409773" y="3626485"/>
            <a:ext cx="11116162" cy="5443855"/>
          </a:xfrm>
          <a:prstGeom prst="rect">
            <a:avLst/>
          </a:prstGeom>
        </p:spPr>
        <p:txBody>
          <a:bodyPr anchor="t" rtlCol="false" tIns="0" lIns="0" bIns="0" rIns="0">
            <a:spAutoFit/>
          </a:bodyPr>
          <a:lstStyle/>
          <a:p>
            <a:pPr algn="l">
              <a:lnSpc>
                <a:spcPts val="3919"/>
              </a:lnSpc>
            </a:pPr>
            <a:r>
              <a:rPr lang="en-US" sz="2799">
                <a:solidFill>
                  <a:srgbClr val="000000"/>
                </a:solidFill>
                <a:latin typeface="Open Sauce"/>
                <a:ea typeface="Open Sauce"/>
                <a:cs typeface="Open Sauce"/>
                <a:sym typeface="Open Sauce"/>
              </a:rPr>
              <a:t>La finalidad de esta etapa es proveer la estrucutra necesaria para que sea viable alcanzar los objetivos planteados en la etapa anterior.</a:t>
            </a:r>
          </a:p>
          <a:p>
            <a:pPr algn="l">
              <a:lnSpc>
                <a:spcPts val="3919"/>
              </a:lnSpc>
            </a:pPr>
          </a:p>
          <a:p>
            <a:pPr algn="l">
              <a:lnSpc>
                <a:spcPts val="3919"/>
              </a:lnSpc>
              <a:spcBef>
                <a:spcPct val="0"/>
              </a:spcBef>
            </a:pPr>
            <a:r>
              <a:rPr lang="en-US" sz="2799">
                <a:solidFill>
                  <a:srgbClr val="000000"/>
                </a:solidFill>
                <a:latin typeface="Open Sauce"/>
                <a:ea typeface="Open Sauce"/>
                <a:cs typeface="Open Sauce"/>
                <a:sym typeface="Open Sauce"/>
              </a:rPr>
              <a:t> Se trata de ordenar y estructurar las labores desempeñadas por los empleados con el fin de alcanzar los objetivos de la organización. Durante la fase de organización, se especifican las tareas a realizar, se designa quién llevará a cabo cada tarea, se determina la forma de agrupar las actividades, se establece la jerarquía de reportes y se definen los lugares donde se toman las decisiones.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5779001" cy="10273780"/>
          </a:xfrm>
          <a:custGeom>
            <a:avLst/>
            <a:gdLst/>
            <a:ahLst/>
            <a:cxnLst/>
            <a:rect r="r" b="b" t="t" l="l"/>
            <a:pathLst>
              <a:path h="10273780" w="5779001">
                <a:moveTo>
                  <a:pt x="0" y="0"/>
                </a:moveTo>
                <a:lnTo>
                  <a:pt x="5779001" y="0"/>
                </a:lnTo>
                <a:lnTo>
                  <a:pt x="5779001" y="10273780"/>
                </a:lnTo>
                <a:lnTo>
                  <a:pt x="0" y="10273780"/>
                </a:lnTo>
                <a:lnTo>
                  <a:pt x="0" y="0"/>
                </a:lnTo>
                <a:close/>
              </a:path>
            </a:pathLst>
          </a:custGeom>
          <a:blipFill>
            <a:blip r:embed="rId2"/>
            <a:stretch>
              <a:fillRect l="0" t="0" r="0" b="0"/>
            </a:stretch>
          </a:blipFill>
        </p:spPr>
      </p:sp>
      <p:sp>
        <p:nvSpPr>
          <p:cNvPr name="TextBox 3" id="3"/>
          <p:cNvSpPr txBox="true"/>
          <p:nvPr/>
        </p:nvSpPr>
        <p:spPr>
          <a:xfrm rot="0">
            <a:off x="6409773" y="1513977"/>
            <a:ext cx="11116162" cy="1047750"/>
          </a:xfrm>
          <a:prstGeom prst="rect">
            <a:avLst/>
          </a:prstGeom>
        </p:spPr>
        <p:txBody>
          <a:bodyPr anchor="t" rtlCol="false" tIns="0" lIns="0" bIns="0" rIns="0">
            <a:spAutoFit/>
          </a:bodyPr>
          <a:lstStyle/>
          <a:p>
            <a:pPr algn="l" marL="0" indent="0" lvl="0">
              <a:lnSpc>
                <a:spcPts val="8399"/>
              </a:lnSpc>
            </a:pPr>
            <a:r>
              <a:rPr lang="en-US" b="true" sz="6999" spc="-139">
                <a:solidFill>
                  <a:srgbClr val="545454"/>
                </a:solidFill>
                <a:latin typeface="Antonio Bold"/>
                <a:ea typeface="Antonio Bold"/>
                <a:cs typeface="Antonio Bold"/>
                <a:sym typeface="Antonio Bold"/>
              </a:rPr>
              <a:t>Dirección - Tomar acción</a:t>
            </a:r>
          </a:p>
        </p:txBody>
      </p:sp>
      <p:sp>
        <p:nvSpPr>
          <p:cNvPr name="TextBox 4" id="4"/>
          <p:cNvSpPr txBox="true"/>
          <p:nvPr/>
        </p:nvSpPr>
        <p:spPr>
          <a:xfrm rot="0">
            <a:off x="6409773" y="2495052"/>
            <a:ext cx="1553319" cy="547370"/>
          </a:xfrm>
          <a:prstGeom prst="rect">
            <a:avLst/>
          </a:prstGeom>
        </p:spPr>
        <p:txBody>
          <a:bodyPr anchor="t" rtlCol="false" tIns="0" lIns="0" bIns="0" rIns="0">
            <a:spAutoFit/>
          </a:bodyPr>
          <a:lstStyle/>
          <a:p>
            <a:pPr algn="ctr">
              <a:lnSpc>
                <a:spcPts val="4479"/>
              </a:lnSpc>
              <a:spcBef>
                <a:spcPct val="0"/>
              </a:spcBef>
            </a:pPr>
            <a:r>
              <a:rPr lang="en-US" b="true" sz="3199">
                <a:solidFill>
                  <a:srgbClr val="2991C3"/>
                </a:solidFill>
                <a:latin typeface="Open Sauce Bold"/>
                <a:ea typeface="Open Sauce Bold"/>
                <a:cs typeface="Open Sauce Bold"/>
                <a:sym typeface="Open Sauce Bold"/>
              </a:rPr>
              <a:t>PASO 3</a:t>
            </a:r>
          </a:p>
        </p:txBody>
      </p:sp>
      <p:sp>
        <p:nvSpPr>
          <p:cNvPr name="TextBox 5" id="5"/>
          <p:cNvSpPr txBox="true"/>
          <p:nvPr/>
        </p:nvSpPr>
        <p:spPr>
          <a:xfrm rot="0">
            <a:off x="6409773" y="3626485"/>
            <a:ext cx="11116162" cy="5443855"/>
          </a:xfrm>
          <a:prstGeom prst="rect">
            <a:avLst/>
          </a:prstGeom>
        </p:spPr>
        <p:txBody>
          <a:bodyPr anchor="t" rtlCol="false" tIns="0" lIns="0" bIns="0" rIns="0">
            <a:spAutoFit/>
          </a:bodyPr>
          <a:lstStyle/>
          <a:p>
            <a:pPr algn="l">
              <a:lnSpc>
                <a:spcPts val="3919"/>
              </a:lnSpc>
            </a:pPr>
            <a:r>
              <a:rPr lang="en-US" sz="2799">
                <a:solidFill>
                  <a:srgbClr val="000000"/>
                </a:solidFill>
                <a:latin typeface="Open Sauce"/>
                <a:ea typeface="Open Sauce"/>
                <a:cs typeface="Open Sauce"/>
                <a:sym typeface="Open Sauce"/>
              </a:rPr>
              <a:t>En esta etapa se ejecutarán los planes y supervisión necesaria para alcanzar los objetivos de la empresa. </a:t>
            </a:r>
          </a:p>
          <a:p>
            <a:pPr algn="l">
              <a:lnSpc>
                <a:spcPts val="3919"/>
              </a:lnSpc>
            </a:pPr>
          </a:p>
          <a:p>
            <a:pPr algn="l">
              <a:lnSpc>
                <a:spcPts val="3919"/>
              </a:lnSpc>
              <a:spcBef>
                <a:spcPct val="0"/>
              </a:spcBef>
            </a:pPr>
            <a:r>
              <a:rPr lang="en-US" sz="2799">
                <a:solidFill>
                  <a:srgbClr val="000000"/>
                </a:solidFill>
                <a:latin typeface="Open Sauce"/>
                <a:ea typeface="Open Sauce"/>
                <a:cs typeface="Open Sauce"/>
                <a:sym typeface="Open Sauce"/>
              </a:rPr>
              <a:t>La fase de dirección conlleva la colaboración con las personas, tanto directamente como a través de ellas, con el fin de alcanzar los objetivos. También implica motivar a los empleados, asistir en la resolución de conflictos en los grupos de trabajo, ejercer influencia en individuos o equipos durante la realización de tareas, elegir los canales de comunicación más eficaces y abordar de diversas maneras los problemas vinculados con el comportamiento del personal.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5787540" cy="10287000"/>
          </a:xfrm>
          <a:custGeom>
            <a:avLst/>
            <a:gdLst/>
            <a:ahLst/>
            <a:cxnLst/>
            <a:rect r="r" b="b" t="t" l="l"/>
            <a:pathLst>
              <a:path h="10287000" w="5787540">
                <a:moveTo>
                  <a:pt x="0" y="0"/>
                </a:moveTo>
                <a:lnTo>
                  <a:pt x="5787540" y="0"/>
                </a:lnTo>
                <a:lnTo>
                  <a:pt x="5787540" y="10287000"/>
                </a:lnTo>
                <a:lnTo>
                  <a:pt x="0" y="10287000"/>
                </a:lnTo>
                <a:lnTo>
                  <a:pt x="0" y="0"/>
                </a:lnTo>
                <a:close/>
              </a:path>
            </a:pathLst>
          </a:custGeom>
          <a:blipFill>
            <a:blip r:embed="rId2"/>
            <a:stretch>
              <a:fillRect l="-9247" t="0" r="-9247" b="0"/>
            </a:stretch>
          </a:blipFill>
        </p:spPr>
      </p:sp>
      <p:sp>
        <p:nvSpPr>
          <p:cNvPr name="TextBox 3" id="3"/>
          <p:cNvSpPr txBox="true"/>
          <p:nvPr/>
        </p:nvSpPr>
        <p:spPr>
          <a:xfrm rot="0">
            <a:off x="6409773" y="1513977"/>
            <a:ext cx="11116162" cy="1047750"/>
          </a:xfrm>
          <a:prstGeom prst="rect">
            <a:avLst/>
          </a:prstGeom>
        </p:spPr>
        <p:txBody>
          <a:bodyPr anchor="t" rtlCol="false" tIns="0" lIns="0" bIns="0" rIns="0">
            <a:spAutoFit/>
          </a:bodyPr>
          <a:lstStyle/>
          <a:p>
            <a:pPr algn="l" marL="0" indent="0" lvl="0">
              <a:lnSpc>
                <a:spcPts val="8399"/>
              </a:lnSpc>
            </a:pPr>
            <a:r>
              <a:rPr lang="en-US" b="true" sz="6999" spc="-139">
                <a:solidFill>
                  <a:srgbClr val="545454"/>
                </a:solidFill>
                <a:latin typeface="Antonio Bold"/>
                <a:ea typeface="Antonio Bold"/>
                <a:cs typeface="Antonio Bold"/>
                <a:sym typeface="Antonio Bold"/>
              </a:rPr>
              <a:t>Control - ¿Cómo se hizo?</a:t>
            </a:r>
          </a:p>
        </p:txBody>
      </p:sp>
      <p:sp>
        <p:nvSpPr>
          <p:cNvPr name="TextBox 4" id="4"/>
          <p:cNvSpPr txBox="true"/>
          <p:nvPr/>
        </p:nvSpPr>
        <p:spPr>
          <a:xfrm rot="0">
            <a:off x="6409773" y="2495052"/>
            <a:ext cx="1547217" cy="547370"/>
          </a:xfrm>
          <a:prstGeom prst="rect">
            <a:avLst/>
          </a:prstGeom>
        </p:spPr>
        <p:txBody>
          <a:bodyPr anchor="t" rtlCol="false" tIns="0" lIns="0" bIns="0" rIns="0">
            <a:spAutoFit/>
          </a:bodyPr>
          <a:lstStyle/>
          <a:p>
            <a:pPr algn="ctr">
              <a:lnSpc>
                <a:spcPts val="4479"/>
              </a:lnSpc>
              <a:spcBef>
                <a:spcPct val="0"/>
              </a:spcBef>
            </a:pPr>
            <a:r>
              <a:rPr lang="en-US" b="true" sz="3199">
                <a:solidFill>
                  <a:srgbClr val="2991C3"/>
                </a:solidFill>
                <a:latin typeface="Open Sauce Bold"/>
                <a:ea typeface="Open Sauce Bold"/>
                <a:cs typeface="Open Sauce Bold"/>
                <a:sym typeface="Open Sauce Bold"/>
              </a:rPr>
              <a:t>PASO 4</a:t>
            </a:r>
          </a:p>
        </p:txBody>
      </p:sp>
      <p:sp>
        <p:nvSpPr>
          <p:cNvPr name="TextBox 5" id="5"/>
          <p:cNvSpPr txBox="true"/>
          <p:nvPr/>
        </p:nvSpPr>
        <p:spPr>
          <a:xfrm rot="0">
            <a:off x="6409773" y="3626485"/>
            <a:ext cx="11116162" cy="3957955"/>
          </a:xfrm>
          <a:prstGeom prst="rect">
            <a:avLst/>
          </a:prstGeom>
        </p:spPr>
        <p:txBody>
          <a:bodyPr anchor="t" rtlCol="false" tIns="0" lIns="0" bIns="0" rIns="0">
            <a:spAutoFit/>
          </a:bodyPr>
          <a:lstStyle/>
          <a:p>
            <a:pPr algn="l">
              <a:lnSpc>
                <a:spcPts val="3919"/>
              </a:lnSpc>
            </a:pPr>
            <a:r>
              <a:rPr lang="en-US" sz="2799">
                <a:solidFill>
                  <a:srgbClr val="000000"/>
                </a:solidFill>
                <a:latin typeface="Open Sauce"/>
                <a:ea typeface="Open Sauce"/>
                <a:cs typeface="Open Sauce"/>
                <a:sym typeface="Open Sauce"/>
              </a:rPr>
              <a:t>Esta fase asegura la conformidad de las actividades realizadas con las planificadas. </a:t>
            </a:r>
          </a:p>
          <a:p>
            <a:pPr algn="l">
              <a:lnSpc>
                <a:spcPts val="3919"/>
              </a:lnSpc>
            </a:pPr>
          </a:p>
          <a:p>
            <a:pPr algn="l">
              <a:lnSpc>
                <a:spcPts val="3919"/>
              </a:lnSpc>
              <a:spcBef>
                <a:spcPct val="0"/>
              </a:spcBef>
            </a:pPr>
            <a:r>
              <a:rPr lang="en-US" sz="2799">
                <a:solidFill>
                  <a:srgbClr val="000000"/>
                </a:solidFill>
                <a:latin typeface="Open Sauce"/>
                <a:ea typeface="Open Sauce"/>
                <a:cs typeface="Open Sauce"/>
                <a:sym typeface="Open Sauce"/>
              </a:rPr>
              <a:t>El objetivo de esta etapa es verificar que to se lleve a cabo de acuerdo con la planificación y organización, siguiendo las instrucciones dadas, con el objetivo de identificar errores o desviaciones, proponer correcciones, rectificarlos y evitar su repetición.</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5751203" cy="10287000"/>
          </a:xfrm>
          <a:prstGeom prst="rect">
            <a:avLst/>
          </a:prstGeom>
          <a:solidFill>
            <a:srgbClr val="F1EEEE"/>
          </a:solidFill>
        </p:spPr>
      </p:sp>
      <p:graphicFrame>
        <p:nvGraphicFramePr>
          <p:cNvPr name="Table 3" id="3"/>
          <p:cNvGraphicFramePr>
            <a:graphicFrameLocks noGrp="true"/>
          </p:cNvGraphicFramePr>
          <p:nvPr/>
        </p:nvGraphicFramePr>
        <p:xfrm>
          <a:off x="1028700" y="1787972"/>
          <a:ext cx="16239619" cy="8177221"/>
        </p:xfrm>
        <a:graphic>
          <a:graphicData uri="http://schemas.openxmlformats.org/drawingml/2006/table">
            <a:tbl>
              <a:tblPr/>
              <a:tblGrid>
                <a:gridCol w="4405773"/>
                <a:gridCol w="4066619"/>
                <a:gridCol w="3612995"/>
                <a:gridCol w="4154232"/>
              </a:tblGrid>
              <a:tr h="1161827">
                <a:tc>
                  <a:txBody>
                    <a:bodyPr anchor="t" rtlCol="false"/>
                    <a:lstStyle/>
                    <a:p>
                      <a:pPr algn="ctr">
                        <a:lnSpc>
                          <a:spcPts val="2940"/>
                        </a:lnSpc>
                        <a:defRPr/>
                      </a:pPr>
                      <a:r>
                        <a:rPr lang="en-US" sz="2100" b="true">
                          <a:solidFill>
                            <a:srgbClr val="FFFFFF"/>
                          </a:solidFill>
                          <a:latin typeface="Open Sauce Bold"/>
                          <a:ea typeface="Open Sauce Bold"/>
                          <a:cs typeface="Open Sauce Bold"/>
                          <a:sym typeface="Open Sauce Bold"/>
                        </a:rPr>
                        <a:t>PLANEACIÓN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40"/>
                        </a:lnSpc>
                        <a:defRPr/>
                      </a:pPr>
                      <a:r>
                        <a:rPr lang="en-US" sz="2100" b="true">
                          <a:solidFill>
                            <a:srgbClr val="FFFFFF"/>
                          </a:solidFill>
                          <a:latin typeface="Open Sauce Bold"/>
                          <a:ea typeface="Open Sauce Bold"/>
                          <a:cs typeface="Open Sauce Bold"/>
                          <a:sym typeface="Open Sauce Bold"/>
                        </a:rPr>
                        <a:t>ORGANIZACIÓN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40"/>
                        </a:lnSpc>
                        <a:defRPr/>
                      </a:pPr>
                      <a:r>
                        <a:rPr lang="en-US" sz="2100" b="true">
                          <a:solidFill>
                            <a:srgbClr val="FFFFFF"/>
                          </a:solidFill>
                          <a:latin typeface="Open Sauce Bold"/>
                          <a:ea typeface="Open Sauce Bold"/>
                          <a:cs typeface="Open Sauce Bold"/>
                          <a:sym typeface="Open Sauce Bold"/>
                        </a:rPr>
                        <a:t>DIRECCIÓN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40"/>
                        </a:lnSpc>
                        <a:defRPr/>
                      </a:pPr>
                      <a:r>
                        <a:rPr lang="en-US" sz="2100" b="true">
                          <a:solidFill>
                            <a:srgbClr val="FFFFFF"/>
                          </a:solidFill>
                          <a:latin typeface="Open Sauce Bold"/>
                          <a:ea typeface="Open Sauce Bold"/>
                          <a:cs typeface="Open Sauce Bold"/>
                          <a:sym typeface="Open Sauce Bold"/>
                        </a:rPr>
                        <a:t>CONTROL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7015394">
                <a:tc>
                  <a:txBody>
                    <a:bodyPr anchor="t" rtlCol="false"/>
                    <a:lstStyle/>
                    <a:p>
                      <a:pPr algn="l" marL="453393" indent="-226697" lvl="1">
                        <a:lnSpc>
                          <a:spcPts val="2940"/>
                        </a:lnSpc>
                        <a:buFont typeface="Arial"/>
                        <a:buChar char="•"/>
                        <a:defRPr/>
                      </a:pPr>
                      <a:r>
                        <a:rPr lang="en-US" sz="2100">
                          <a:solidFill>
                            <a:srgbClr val="000000"/>
                          </a:solidFill>
                          <a:latin typeface="Open Sauce"/>
                          <a:ea typeface="Open Sauce"/>
                          <a:cs typeface="Open Sauce"/>
                          <a:sym typeface="Open Sauce"/>
                        </a:rPr>
                        <a:t>Establecer los objetivos</a:t>
                      </a:r>
                      <a:endParaRPr lang="en-US" sz="1100"/>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Estudiar alternativas</a:t>
                      </a:r>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Determinar los recursos necesarios</a:t>
                      </a:r>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Crear estrategias</a:t>
                      </a:r>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Modificar los planes basados en los resultados en la etapa de control</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53393" indent="-226697" lvl="1">
                        <a:lnSpc>
                          <a:spcPts val="2940"/>
                        </a:lnSpc>
                        <a:buFont typeface="Arial"/>
                        <a:buChar char="•"/>
                        <a:defRPr/>
                      </a:pPr>
                      <a:r>
                        <a:rPr lang="en-US" sz="2100">
                          <a:solidFill>
                            <a:srgbClr val="000000"/>
                          </a:solidFill>
                          <a:latin typeface="Open Sauce"/>
                          <a:ea typeface="Open Sauce"/>
                          <a:cs typeface="Open Sauce"/>
                          <a:sym typeface="Open Sauce"/>
                        </a:rPr>
                        <a:t>Diseñar los cargos y asignar las tareas específica</a:t>
                      </a:r>
                      <a:endParaRPr lang="en-US" sz="1100"/>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Crear la estructura de la organización</a:t>
                      </a:r>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Coordinar las actividades laborales</a:t>
                      </a:r>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Establecer políticas y procedimientos</a:t>
                      </a:r>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Definir la asignación de recursos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53393" indent="-226697" lvl="1">
                        <a:lnSpc>
                          <a:spcPts val="2940"/>
                        </a:lnSpc>
                        <a:buFont typeface="Arial"/>
                        <a:buChar char="•"/>
                        <a:defRPr/>
                      </a:pPr>
                      <a:r>
                        <a:rPr lang="en-US" sz="2100">
                          <a:solidFill>
                            <a:srgbClr val="000000"/>
                          </a:solidFill>
                          <a:latin typeface="Open Sauce"/>
                          <a:ea typeface="Open Sauce"/>
                          <a:cs typeface="Open Sauce"/>
                          <a:sym typeface="Open Sauce"/>
                        </a:rPr>
                        <a:t>Ejecutar los planes</a:t>
                      </a:r>
                      <a:endParaRPr lang="en-US" sz="1100"/>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Dirigir y motivar a los empleados de la organización</a:t>
                      </a:r>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Diseñar estrategias para mejorar el desempeño </a:t>
                      </a:r>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Mantener enfocados a los empleados</a:t>
                      </a:r>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Dirigir las acciones del equipo</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53393" indent="-226697" lvl="1">
                        <a:lnSpc>
                          <a:spcPts val="2940"/>
                        </a:lnSpc>
                        <a:buFont typeface="Arial"/>
                        <a:buChar char="•"/>
                        <a:defRPr/>
                      </a:pPr>
                      <a:r>
                        <a:rPr lang="en-US" sz="2100">
                          <a:solidFill>
                            <a:srgbClr val="000000"/>
                          </a:solidFill>
                          <a:latin typeface="Open Sauce"/>
                          <a:ea typeface="Open Sauce"/>
                          <a:cs typeface="Open Sauce"/>
                          <a:sym typeface="Open Sauce"/>
                        </a:rPr>
                        <a:t>Medir el desempeño</a:t>
                      </a:r>
                      <a:endParaRPr lang="en-US" sz="1100"/>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Comprobar los proceso y actividades</a:t>
                      </a:r>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Inspeccionar los recursos de la organización</a:t>
                      </a:r>
                    </a:p>
                    <a:p>
                      <a:pPr algn="l">
                        <a:lnSpc>
                          <a:spcPts val="2940"/>
                        </a:lnSpc>
                      </a:pPr>
                    </a:p>
                    <a:p>
                      <a:pPr algn="l" marL="453393" indent="-226697" lvl="1">
                        <a:lnSpc>
                          <a:spcPts val="2940"/>
                        </a:lnSpc>
                        <a:buFont typeface="Arial"/>
                        <a:buChar char="•"/>
                      </a:pPr>
                      <a:r>
                        <a:rPr lang="en-US" sz="2100">
                          <a:solidFill>
                            <a:srgbClr val="000000"/>
                          </a:solidFill>
                          <a:latin typeface="Open Sauce"/>
                          <a:ea typeface="Open Sauce"/>
                          <a:cs typeface="Open Sauce"/>
                          <a:sym typeface="Open Sauce"/>
                        </a:rPr>
                        <a:t>Realizar acciones correctivas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509587"/>
            <a:ext cx="16902742" cy="1047750"/>
          </a:xfrm>
          <a:prstGeom prst="rect">
            <a:avLst/>
          </a:prstGeom>
        </p:spPr>
        <p:txBody>
          <a:bodyPr anchor="t" rtlCol="false" tIns="0" lIns="0" bIns="0" rIns="0">
            <a:spAutoFit/>
          </a:bodyPr>
          <a:lstStyle/>
          <a:p>
            <a:pPr algn="l" marL="0" indent="0" lvl="0">
              <a:lnSpc>
                <a:spcPts val="8399"/>
              </a:lnSpc>
            </a:pPr>
            <a:r>
              <a:rPr lang="en-US" b="true" sz="6999" spc="-139">
                <a:solidFill>
                  <a:srgbClr val="000000"/>
                </a:solidFill>
                <a:latin typeface="Antonio Bold"/>
                <a:ea typeface="Antonio Bold"/>
                <a:cs typeface="Antonio Bold"/>
                <a:sym typeface="Antonio Bold"/>
              </a:rPr>
              <a:t>Funciones de las etapas del proceso administrativo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21912" y="542484"/>
            <a:ext cx="10844177" cy="6520061"/>
          </a:xfrm>
          <a:custGeom>
            <a:avLst/>
            <a:gdLst/>
            <a:ahLst/>
            <a:cxnLst/>
            <a:rect r="r" b="b" t="t" l="l"/>
            <a:pathLst>
              <a:path h="6520061" w="10844177">
                <a:moveTo>
                  <a:pt x="0" y="0"/>
                </a:moveTo>
                <a:lnTo>
                  <a:pt x="10844176" y="0"/>
                </a:lnTo>
                <a:lnTo>
                  <a:pt x="10844176" y="6520061"/>
                </a:lnTo>
                <a:lnTo>
                  <a:pt x="0" y="6520061"/>
                </a:lnTo>
                <a:lnTo>
                  <a:pt x="0" y="0"/>
                </a:lnTo>
                <a:close/>
              </a:path>
            </a:pathLst>
          </a:custGeom>
          <a:blipFill>
            <a:blip r:embed="rId2"/>
            <a:stretch>
              <a:fillRect l="0" t="0" r="0" b="0"/>
            </a:stretch>
          </a:blipFill>
        </p:spPr>
      </p:sp>
      <p:grpSp>
        <p:nvGrpSpPr>
          <p:cNvPr name="Group 3" id="3"/>
          <p:cNvGrpSpPr/>
          <p:nvPr/>
        </p:nvGrpSpPr>
        <p:grpSpPr>
          <a:xfrm rot="0">
            <a:off x="11213354" y="6109953"/>
            <a:ext cx="2003877" cy="404069"/>
            <a:chOff x="0" y="0"/>
            <a:chExt cx="527770" cy="106421"/>
          </a:xfrm>
        </p:grpSpPr>
        <p:sp>
          <p:nvSpPr>
            <p:cNvPr name="Freeform 4" id="4"/>
            <p:cNvSpPr/>
            <p:nvPr/>
          </p:nvSpPr>
          <p:spPr>
            <a:xfrm flipH="false" flipV="false" rot="0">
              <a:off x="0" y="0"/>
              <a:ext cx="527770" cy="106421"/>
            </a:xfrm>
            <a:custGeom>
              <a:avLst/>
              <a:gdLst/>
              <a:ahLst/>
              <a:cxnLst/>
              <a:rect r="r" b="b" t="t" l="l"/>
              <a:pathLst>
                <a:path h="106421" w="527770">
                  <a:moveTo>
                    <a:pt x="0" y="0"/>
                  </a:moveTo>
                  <a:lnTo>
                    <a:pt x="527770" y="0"/>
                  </a:lnTo>
                  <a:lnTo>
                    <a:pt x="527770" y="106421"/>
                  </a:lnTo>
                  <a:lnTo>
                    <a:pt x="0" y="106421"/>
                  </a:lnTo>
                  <a:close/>
                </a:path>
              </a:pathLst>
            </a:custGeom>
            <a:solidFill>
              <a:srgbClr val="FFFFFF"/>
            </a:solidFill>
          </p:spPr>
        </p:sp>
        <p:sp>
          <p:nvSpPr>
            <p:cNvPr name="TextBox 5" id="5"/>
            <p:cNvSpPr txBox="true"/>
            <p:nvPr/>
          </p:nvSpPr>
          <p:spPr>
            <a:xfrm>
              <a:off x="0" y="-47625"/>
              <a:ext cx="527770" cy="154046"/>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1028700" y="7121345"/>
            <a:ext cx="16400834" cy="24720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Open Sauce"/>
                <a:ea typeface="Open Sauce"/>
                <a:cs typeface="Open Sauce"/>
                <a:sym typeface="Open Sauce"/>
              </a:rPr>
              <a:t>Las fases del proceso administrativo se encuentran conectadas entre sí, de manera que la ejecución de cada una influye en las demás. Aunque forman un ciclo, no se trata estrictamente de una secuencia ordenada de pasos. Por ejemplo, una etapa no tiene que finalizar para que comience la otra. En una organización bien gestionada, todas las etapas del proceso se llevan a cabo de manera continua.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751203" cy="10287000"/>
          </a:xfrm>
          <a:prstGeom prst="rect">
            <a:avLst/>
          </a:prstGeom>
          <a:solidFill>
            <a:srgbClr val="272727"/>
          </a:solidFill>
        </p:spPr>
      </p:sp>
      <p:sp>
        <p:nvSpPr>
          <p:cNvPr name="TextBox 3" id="3"/>
          <p:cNvSpPr txBox="true"/>
          <p:nvPr/>
        </p:nvSpPr>
        <p:spPr>
          <a:xfrm rot="0">
            <a:off x="6143138" y="1645285"/>
            <a:ext cx="11116162" cy="6929755"/>
          </a:xfrm>
          <a:prstGeom prst="rect">
            <a:avLst/>
          </a:prstGeom>
        </p:spPr>
        <p:txBody>
          <a:bodyPr anchor="t" rtlCol="false" tIns="0" lIns="0" bIns="0" rIns="0">
            <a:spAutoFit/>
          </a:bodyPr>
          <a:lstStyle/>
          <a:p>
            <a:pPr algn="l">
              <a:lnSpc>
                <a:spcPts val="3919"/>
              </a:lnSpc>
            </a:pPr>
            <a:r>
              <a:rPr lang="en-US" sz="2799" b="true">
                <a:solidFill>
                  <a:srgbClr val="000000"/>
                </a:solidFill>
                <a:latin typeface="Open Sauce Bold"/>
                <a:ea typeface="Open Sauce Bold"/>
                <a:cs typeface="Open Sauce Bold"/>
                <a:sym typeface="Open Sauce Bold"/>
              </a:rPr>
              <a:t>Planeación:</a:t>
            </a:r>
            <a:r>
              <a:rPr lang="en-US" sz="2799">
                <a:solidFill>
                  <a:srgbClr val="000000"/>
                </a:solidFill>
                <a:latin typeface="Open Sauce"/>
                <a:ea typeface="Open Sauce"/>
                <a:cs typeface="Open Sauce"/>
                <a:sym typeface="Open Sauce"/>
              </a:rPr>
              <a:t> La empresa decide que quiere vender ropa de alta calidad a un precio accesible. Establece metas de ventas para el primer año y define una estrategia de marketing. Decide qué tipos de ropa venderá (por ejemplo, ropa casual, ropa formal, ropa deportiva, etc.) y a qué público objetivo se dirigirá.</a:t>
            </a:r>
          </a:p>
          <a:p>
            <a:pPr algn="l">
              <a:lnSpc>
                <a:spcPts val="3919"/>
              </a:lnSpc>
            </a:pPr>
          </a:p>
          <a:p>
            <a:pPr algn="l">
              <a:lnSpc>
                <a:spcPts val="3919"/>
              </a:lnSpc>
            </a:pPr>
            <a:r>
              <a:rPr lang="en-US" sz="2799" b="true">
                <a:solidFill>
                  <a:srgbClr val="000000"/>
                </a:solidFill>
                <a:latin typeface="Open Sauce Bold"/>
                <a:ea typeface="Open Sauce Bold"/>
                <a:cs typeface="Open Sauce Bold"/>
                <a:sym typeface="Open Sauce Bold"/>
              </a:rPr>
              <a:t>Organización: </a:t>
            </a:r>
            <a:r>
              <a:rPr lang="en-US" sz="2799">
                <a:solidFill>
                  <a:srgbClr val="000000"/>
                </a:solidFill>
                <a:latin typeface="Open Sauce"/>
                <a:ea typeface="Open Sauce"/>
                <a:cs typeface="Open Sauce"/>
                <a:sym typeface="Open Sauce"/>
              </a:rPr>
              <a:t>La empresa contrata a un equipo de diseño para crear los diseños de la ropa. También contrata a un equipo de ventas y marketing para promocionar y vender los productos. Se establecen roles y responsabilidades claras para cada miembro del equipo. Se adquieren los materiales necesarios para la producción de la ropa y se establecen los procesos de producción.</a:t>
            </a:r>
          </a:p>
          <a:p>
            <a:pPr algn="l">
              <a:lnSpc>
                <a:spcPts val="3919"/>
              </a:lnSpc>
              <a:spcBef>
                <a:spcPct val="0"/>
              </a:spcBef>
            </a:pPr>
          </a:p>
        </p:txBody>
      </p:sp>
      <p:sp>
        <p:nvSpPr>
          <p:cNvPr name="Freeform 4" id="4"/>
          <p:cNvSpPr/>
          <p:nvPr/>
        </p:nvSpPr>
        <p:spPr>
          <a:xfrm flipH="false" flipV="false" rot="0">
            <a:off x="0" y="0"/>
            <a:ext cx="5751203" cy="10287000"/>
          </a:xfrm>
          <a:custGeom>
            <a:avLst/>
            <a:gdLst/>
            <a:ahLst/>
            <a:cxnLst/>
            <a:rect r="r" b="b" t="t" l="l"/>
            <a:pathLst>
              <a:path h="10287000" w="5751203">
                <a:moveTo>
                  <a:pt x="0" y="0"/>
                </a:moveTo>
                <a:lnTo>
                  <a:pt x="5751203" y="0"/>
                </a:lnTo>
                <a:lnTo>
                  <a:pt x="5751203" y="10287000"/>
                </a:lnTo>
                <a:lnTo>
                  <a:pt x="0" y="10287000"/>
                </a:lnTo>
                <a:lnTo>
                  <a:pt x="0" y="0"/>
                </a:lnTo>
                <a:close/>
              </a:path>
            </a:pathLst>
          </a:custGeom>
          <a:blipFill>
            <a:blip r:embed="rId2"/>
            <a:stretch>
              <a:fillRect l="-9622" t="0" r="-9622" b="0"/>
            </a:stretch>
          </a:blipFill>
        </p:spPr>
      </p:sp>
      <p:sp>
        <p:nvSpPr>
          <p:cNvPr name="TextBox 5" id="5"/>
          <p:cNvSpPr txBox="true"/>
          <p:nvPr/>
        </p:nvSpPr>
        <p:spPr>
          <a:xfrm rot="0">
            <a:off x="1028700" y="3038475"/>
            <a:ext cx="3961175" cy="4219575"/>
          </a:xfrm>
          <a:prstGeom prst="rect">
            <a:avLst/>
          </a:prstGeom>
        </p:spPr>
        <p:txBody>
          <a:bodyPr anchor="t" rtlCol="false" tIns="0" lIns="0" bIns="0" rIns="0">
            <a:spAutoFit/>
          </a:bodyPr>
          <a:lstStyle/>
          <a:p>
            <a:pPr algn="l" marL="0" indent="0" lvl="0">
              <a:lnSpc>
                <a:spcPts val="8399"/>
              </a:lnSpc>
            </a:pPr>
            <a:r>
              <a:rPr lang="en-US" b="true" sz="6999" spc="-139">
                <a:solidFill>
                  <a:srgbClr val="FFFFFF"/>
                </a:solidFill>
                <a:latin typeface="Antonio Bold"/>
                <a:ea typeface="Antonio Bold"/>
                <a:cs typeface="Antonio Bold"/>
                <a:sym typeface="Antonio Bold"/>
              </a:rPr>
              <a:t>Ejemplo: Empresa que quiere vender ropa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5751203" cy="10287000"/>
          </a:xfrm>
          <a:custGeom>
            <a:avLst/>
            <a:gdLst/>
            <a:ahLst/>
            <a:cxnLst/>
            <a:rect r="r" b="b" t="t" l="l"/>
            <a:pathLst>
              <a:path h="10287000" w="5751203">
                <a:moveTo>
                  <a:pt x="0" y="0"/>
                </a:moveTo>
                <a:lnTo>
                  <a:pt x="5751203" y="0"/>
                </a:lnTo>
                <a:lnTo>
                  <a:pt x="5751203" y="10287000"/>
                </a:lnTo>
                <a:lnTo>
                  <a:pt x="0" y="10287000"/>
                </a:lnTo>
                <a:lnTo>
                  <a:pt x="0" y="0"/>
                </a:lnTo>
                <a:close/>
              </a:path>
            </a:pathLst>
          </a:custGeom>
          <a:blipFill>
            <a:blip r:embed="rId2"/>
            <a:stretch>
              <a:fillRect l="-9622" t="0" r="-9622" b="0"/>
            </a:stretch>
          </a:blipFill>
        </p:spPr>
      </p:sp>
      <p:sp>
        <p:nvSpPr>
          <p:cNvPr name="AutoShape 3" id="3"/>
          <p:cNvSpPr/>
          <p:nvPr/>
        </p:nvSpPr>
        <p:spPr>
          <a:xfrm rot="0">
            <a:off x="0" y="0"/>
            <a:ext cx="5751203" cy="10287000"/>
          </a:xfrm>
          <a:prstGeom prst="rect">
            <a:avLst/>
          </a:prstGeom>
          <a:solidFill>
            <a:srgbClr val="545454">
              <a:alpha val="44706"/>
            </a:srgbClr>
          </a:solidFill>
        </p:spPr>
      </p:sp>
      <p:sp>
        <p:nvSpPr>
          <p:cNvPr name="TextBox 4" id="4"/>
          <p:cNvSpPr txBox="true"/>
          <p:nvPr/>
        </p:nvSpPr>
        <p:spPr>
          <a:xfrm rot="0">
            <a:off x="6143138" y="1645285"/>
            <a:ext cx="11116162" cy="7920355"/>
          </a:xfrm>
          <a:prstGeom prst="rect">
            <a:avLst/>
          </a:prstGeom>
        </p:spPr>
        <p:txBody>
          <a:bodyPr anchor="t" rtlCol="false" tIns="0" lIns="0" bIns="0" rIns="0">
            <a:spAutoFit/>
          </a:bodyPr>
          <a:lstStyle/>
          <a:p>
            <a:pPr algn="l">
              <a:lnSpc>
                <a:spcPts val="3919"/>
              </a:lnSpc>
            </a:pPr>
            <a:r>
              <a:rPr lang="en-US" sz="2799" b="true">
                <a:solidFill>
                  <a:srgbClr val="000000"/>
                </a:solidFill>
                <a:latin typeface="Open Sauce Bold"/>
                <a:ea typeface="Open Sauce Bold"/>
                <a:cs typeface="Open Sauce Bold"/>
                <a:sym typeface="Open Sauce Bold"/>
              </a:rPr>
              <a:t>Dirección:</a:t>
            </a:r>
            <a:r>
              <a:rPr lang="en-US" sz="2799">
                <a:solidFill>
                  <a:srgbClr val="000000"/>
                </a:solidFill>
                <a:latin typeface="Open Sauce"/>
                <a:ea typeface="Open Sauce"/>
                <a:cs typeface="Open Sauce"/>
                <a:sym typeface="Open Sauce"/>
              </a:rPr>
              <a:t> Los líderes de la empresa motivan y guían a los empleados para alcanzar las metas establecidas. Se implementan las estrategias de marketing y se supervisa el proceso de producción para asegurar la calidad de la ropa. Se realizan reuniones regulares para discutir el progreso y resolver cualquier problema que pueda surgir.</a:t>
            </a:r>
          </a:p>
          <a:p>
            <a:pPr algn="l">
              <a:lnSpc>
                <a:spcPts val="3919"/>
              </a:lnSpc>
            </a:pPr>
          </a:p>
          <a:p>
            <a:pPr algn="l">
              <a:lnSpc>
                <a:spcPts val="3919"/>
              </a:lnSpc>
            </a:pPr>
            <a:r>
              <a:rPr lang="en-US" sz="2799" b="true">
                <a:solidFill>
                  <a:srgbClr val="000000"/>
                </a:solidFill>
                <a:latin typeface="Open Sauce Bold"/>
                <a:ea typeface="Open Sauce Bold"/>
                <a:cs typeface="Open Sauce Bold"/>
                <a:sym typeface="Open Sauce Bold"/>
              </a:rPr>
              <a:t>Cont</a:t>
            </a:r>
            <a:r>
              <a:rPr lang="en-US" sz="2799" b="true">
                <a:solidFill>
                  <a:srgbClr val="000000"/>
                </a:solidFill>
                <a:latin typeface="Open Sauce Bold"/>
                <a:ea typeface="Open Sauce Bold"/>
                <a:cs typeface="Open Sauce Bold"/>
                <a:sym typeface="Open Sauce Bold"/>
              </a:rPr>
              <a:t>rol:</a:t>
            </a:r>
            <a:r>
              <a:rPr lang="en-US" sz="2799">
                <a:solidFill>
                  <a:srgbClr val="000000"/>
                </a:solidFill>
                <a:latin typeface="Open Sauce"/>
                <a:ea typeface="Open Sauce"/>
                <a:cs typeface="Open Sauce"/>
                <a:sym typeface="Open Sauce"/>
              </a:rPr>
              <a:t> La empresa mide regularmente sus ventas y compara los resultados con las metas establecidas en la etapa de planeación. Si las ventas son más bajas de lo esperado, se investiga la causa y se toman medidas correctivas. Esto podría incluir ajustar los precios, cambiar las estrategias de marketing o mejorar la calidad de la ropa. Si las ventas son más altas de lo esperado, la empresa podría considerar expandirse o introducir nuevos productos.</a:t>
            </a:r>
          </a:p>
          <a:p>
            <a:pPr algn="l">
              <a:lnSpc>
                <a:spcPts val="3919"/>
              </a:lnSpc>
              <a:spcBef>
                <a:spcPct val="0"/>
              </a:spcBef>
            </a:pPr>
          </a:p>
        </p:txBody>
      </p:sp>
      <p:sp>
        <p:nvSpPr>
          <p:cNvPr name="TextBox 5" id="5"/>
          <p:cNvSpPr txBox="true"/>
          <p:nvPr/>
        </p:nvSpPr>
        <p:spPr>
          <a:xfrm rot="0">
            <a:off x="1028700" y="3038475"/>
            <a:ext cx="3961175" cy="4219575"/>
          </a:xfrm>
          <a:prstGeom prst="rect">
            <a:avLst/>
          </a:prstGeom>
        </p:spPr>
        <p:txBody>
          <a:bodyPr anchor="t" rtlCol="false" tIns="0" lIns="0" bIns="0" rIns="0">
            <a:spAutoFit/>
          </a:bodyPr>
          <a:lstStyle/>
          <a:p>
            <a:pPr algn="l" marL="0" indent="0" lvl="0">
              <a:lnSpc>
                <a:spcPts val="8399"/>
              </a:lnSpc>
            </a:pPr>
            <a:r>
              <a:rPr lang="en-US" b="true" sz="6999" spc="-139">
                <a:solidFill>
                  <a:srgbClr val="FFFFFF"/>
                </a:solidFill>
                <a:latin typeface="Antonio Bold"/>
                <a:ea typeface="Antonio Bold"/>
                <a:cs typeface="Antonio Bold"/>
                <a:sym typeface="Antonio Bold"/>
              </a:rPr>
              <a:t>Ejemplo: Empresa que quiere vender ropa</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457966" y="-89185"/>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4" id="4"/>
          <p:cNvSpPr txBox="true"/>
          <p:nvPr/>
        </p:nvSpPr>
        <p:spPr>
          <a:xfrm rot="0">
            <a:off x="5935948" y="2749300"/>
            <a:ext cx="11531355" cy="4276725"/>
          </a:xfrm>
          <a:prstGeom prst="rect">
            <a:avLst/>
          </a:prstGeom>
        </p:spPr>
        <p:txBody>
          <a:bodyPr anchor="t" rtlCol="false" tIns="0" lIns="0" bIns="0" rIns="0">
            <a:spAutoFit/>
          </a:bodyPr>
          <a:lstStyle/>
          <a:p>
            <a:pPr algn="l">
              <a:lnSpc>
                <a:spcPts val="4200"/>
              </a:lnSpc>
            </a:pPr>
            <a:r>
              <a:rPr lang="en-US" sz="3500" spc="-35">
                <a:solidFill>
                  <a:srgbClr val="000000"/>
                </a:solidFill>
                <a:latin typeface="Fira Sans"/>
                <a:ea typeface="Fira Sans"/>
                <a:cs typeface="Fira Sans"/>
                <a:sym typeface="Fira Sans"/>
              </a:rPr>
              <a:t>En relación con la etapa de planeación del proceso administrativo</a:t>
            </a:r>
          </a:p>
          <a:p>
            <a:pPr algn="l" marL="755651" indent="-377825" lvl="1">
              <a:lnSpc>
                <a:spcPts val="4200"/>
              </a:lnSpc>
              <a:buFont typeface="Arial"/>
              <a:buChar char="•"/>
            </a:pPr>
            <a:r>
              <a:rPr lang="en-US" sz="3500" spc="-35">
                <a:solidFill>
                  <a:srgbClr val="000000"/>
                </a:solidFill>
                <a:latin typeface="Fira Sans"/>
                <a:ea typeface="Fira Sans"/>
                <a:cs typeface="Fira Sans"/>
                <a:sym typeface="Fira Sans"/>
              </a:rPr>
              <a:t>Elaborar un infografía con lo siguiente:</a:t>
            </a:r>
          </a:p>
          <a:p>
            <a:pPr algn="l" marL="1511301" indent="-503767" lvl="2">
              <a:lnSpc>
                <a:spcPts val="4200"/>
              </a:lnSpc>
              <a:buFont typeface="Arial"/>
              <a:buChar char="⚬"/>
            </a:pPr>
            <a:r>
              <a:rPr lang="en-US" sz="3500" spc="-35">
                <a:solidFill>
                  <a:srgbClr val="000000"/>
                </a:solidFill>
                <a:latin typeface="Fira Sans"/>
                <a:ea typeface="Fira Sans"/>
                <a:cs typeface="Fira Sans"/>
                <a:sym typeface="Fira Sans"/>
              </a:rPr>
              <a:t>Investigue</a:t>
            </a:r>
            <a:r>
              <a:rPr lang="en-US" sz="3500" spc="-35">
                <a:solidFill>
                  <a:srgbClr val="000000"/>
                </a:solidFill>
                <a:latin typeface="Fira Sans"/>
                <a:ea typeface="Fira Sans"/>
                <a:cs typeface="Fira Sans"/>
                <a:sym typeface="Fira Sans"/>
              </a:rPr>
              <a:t> y describa que es un presupuesto</a:t>
            </a:r>
          </a:p>
          <a:p>
            <a:pPr algn="l" marL="1511301" indent="-503767" lvl="2">
              <a:lnSpc>
                <a:spcPts val="4200"/>
              </a:lnSpc>
              <a:buFont typeface="Arial"/>
              <a:buChar char="⚬"/>
            </a:pPr>
            <a:r>
              <a:rPr lang="en-US" sz="3500" spc="-35">
                <a:solidFill>
                  <a:srgbClr val="000000"/>
                </a:solidFill>
                <a:latin typeface="Fira Sans"/>
                <a:ea typeface="Fira Sans"/>
                <a:cs typeface="Fira Sans"/>
                <a:sym typeface="Fira Sans"/>
              </a:rPr>
              <a:t>Ventajas y desventajas de un presupuesto</a:t>
            </a:r>
          </a:p>
          <a:p>
            <a:pPr algn="l" marL="1511301" indent="-503767" lvl="2">
              <a:lnSpc>
                <a:spcPts val="4200"/>
              </a:lnSpc>
              <a:buFont typeface="Arial"/>
              <a:buChar char="⚬"/>
            </a:pPr>
            <a:r>
              <a:rPr lang="en-US" sz="3500" spc="-35">
                <a:solidFill>
                  <a:srgbClr val="000000"/>
                </a:solidFill>
                <a:latin typeface="Fira Sans"/>
                <a:ea typeface="Fira Sans"/>
                <a:cs typeface="Fira Sans"/>
                <a:sym typeface="Fira Sans"/>
              </a:rPr>
              <a:t>Beneficios</a:t>
            </a:r>
          </a:p>
          <a:p>
            <a:pPr algn="l" marL="755651" indent="-377825" lvl="1">
              <a:lnSpc>
                <a:spcPts val="4200"/>
              </a:lnSpc>
              <a:buFont typeface="Arial"/>
              <a:buChar char="•"/>
            </a:pPr>
            <a:r>
              <a:rPr lang="en-US" sz="3500" spc="-35">
                <a:solidFill>
                  <a:srgbClr val="000000"/>
                </a:solidFill>
                <a:latin typeface="Fira Sans"/>
                <a:ea typeface="Fira Sans"/>
                <a:cs typeface="Fira Sans"/>
                <a:sym typeface="Fira Sans"/>
              </a:rPr>
              <a:t>Elabore un presupuesto personal para el mes de febrero.</a:t>
            </a:r>
          </a:p>
        </p:txBody>
      </p:sp>
      <p:sp>
        <p:nvSpPr>
          <p:cNvPr name="TextBox 5" id="5"/>
          <p:cNvSpPr txBox="true"/>
          <p:nvPr/>
        </p:nvSpPr>
        <p:spPr>
          <a:xfrm rot="0">
            <a:off x="611091" y="3014768"/>
            <a:ext cx="3449092" cy="1285875"/>
          </a:xfrm>
          <a:prstGeom prst="rect">
            <a:avLst/>
          </a:prstGeom>
        </p:spPr>
        <p:txBody>
          <a:bodyPr anchor="t" rtlCol="false" tIns="0" lIns="0" bIns="0" rIns="0">
            <a:spAutoFit/>
          </a:bodyPr>
          <a:lstStyle/>
          <a:p>
            <a:pPr algn="ctr">
              <a:lnSpc>
                <a:spcPts val="10199"/>
              </a:lnSpc>
              <a:spcBef>
                <a:spcPct val="0"/>
              </a:spcBef>
            </a:pPr>
            <a:r>
              <a:rPr lang="en-US" b="true" sz="8499" spc="-84">
                <a:solidFill>
                  <a:srgbClr val="FFFFFF"/>
                </a:solidFill>
                <a:latin typeface="Fira Sans Medium"/>
                <a:ea typeface="Fira Sans Medium"/>
                <a:cs typeface="Fira Sans Medium"/>
                <a:sym typeface="Fira Sans Medium"/>
              </a:rPr>
              <a:t>Tarea 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42159" y="729978"/>
            <a:ext cx="12403682" cy="7788359"/>
          </a:xfrm>
          <a:custGeom>
            <a:avLst/>
            <a:gdLst/>
            <a:ahLst/>
            <a:cxnLst/>
            <a:rect r="r" b="b" t="t" l="l"/>
            <a:pathLst>
              <a:path h="7788359" w="12403682">
                <a:moveTo>
                  <a:pt x="0" y="0"/>
                </a:moveTo>
                <a:lnTo>
                  <a:pt x="12403682" y="0"/>
                </a:lnTo>
                <a:lnTo>
                  <a:pt x="12403682" y="7788359"/>
                </a:lnTo>
                <a:lnTo>
                  <a:pt x="0" y="7788359"/>
                </a:lnTo>
                <a:lnTo>
                  <a:pt x="0" y="0"/>
                </a:lnTo>
                <a:close/>
              </a:path>
            </a:pathLst>
          </a:custGeom>
          <a:blipFill>
            <a:blip r:embed="rId2"/>
            <a:stretch>
              <a:fillRect l="0" t="0" r="0" b="0"/>
            </a:stretch>
          </a:blipFill>
        </p:spPr>
      </p:sp>
      <p:sp>
        <p:nvSpPr>
          <p:cNvPr name="TextBox 3" id="3"/>
          <p:cNvSpPr txBox="true"/>
          <p:nvPr/>
        </p:nvSpPr>
        <p:spPr>
          <a:xfrm rot="0">
            <a:off x="1363559" y="9072562"/>
            <a:ext cx="15560882" cy="371475"/>
          </a:xfrm>
          <a:prstGeom prst="rect">
            <a:avLst/>
          </a:prstGeom>
        </p:spPr>
        <p:txBody>
          <a:bodyPr anchor="t" rtlCol="false" tIns="0" lIns="0" bIns="0" rIns="0">
            <a:spAutoFit/>
          </a:bodyPr>
          <a:lstStyle/>
          <a:p>
            <a:pPr algn="ctr">
              <a:lnSpc>
                <a:spcPts val="2999"/>
              </a:lnSpc>
              <a:spcBef>
                <a:spcPct val="0"/>
              </a:spcBef>
            </a:pPr>
            <a:r>
              <a:rPr lang="en-US" b="true" sz="2499" spc="-24">
                <a:solidFill>
                  <a:srgbClr val="000000"/>
                </a:solidFill>
                <a:latin typeface="Fira Sans Medium"/>
                <a:ea typeface="Fira Sans Medium"/>
                <a:cs typeface="Fira Sans Medium"/>
                <a:sym typeface="Fira Sans Medium"/>
              </a:rPr>
              <a:t>Enlace de referencia: </a:t>
            </a:r>
            <a:r>
              <a:rPr lang="en-US" b="true" sz="2499" spc="-24">
                <a:solidFill>
                  <a:srgbClr val="5CE1E6"/>
                </a:solidFill>
                <a:latin typeface="Fira Sans Medium"/>
                <a:ea typeface="Fira Sans Medium"/>
                <a:cs typeface="Fira Sans Medium"/>
                <a:sym typeface="Fira Sans Medium"/>
              </a:rPr>
              <a:t>https://www.helpmycash.com/banco/presupuesto-personal-que-es-y-como-hacerlo/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a:videoFile r:link="rId3"/>
          </p:nvPr>
        </p:nvPicPr>
        <p:blipFill>
          <a:blip r:embed="rId2"/>
          <a:stretch>
            <a:fillRect/>
          </a:stretch>
        </p:blipFill>
        <p:spPr>
          <a:xfrm rot="0">
            <a:off x="1640546" y="926102"/>
            <a:ext cx="15006908" cy="8434796"/>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04373" y="-1936843"/>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EEE"/>
            </a:solidFill>
          </p:spPr>
        </p:sp>
      </p:grpSp>
      <p:grpSp>
        <p:nvGrpSpPr>
          <p:cNvPr name="Group 4" id="4"/>
          <p:cNvGrpSpPr/>
          <p:nvPr/>
        </p:nvGrpSpPr>
        <p:grpSpPr>
          <a:xfrm rot="-3270436">
            <a:off x="8986505" y="-38517"/>
            <a:ext cx="12098771" cy="6654453"/>
            <a:chOff x="0" y="0"/>
            <a:chExt cx="4060919" cy="2233549"/>
          </a:xfrm>
        </p:grpSpPr>
        <p:sp>
          <p:nvSpPr>
            <p:cNvPr name="Freeform 5" id="5"/>
            <p:cNvSpPr/>
            <p:nvPr/>
          </p:nvSpPr>
          <p:spPr>
            <a:xfrm flipH="false" flipV="false" rot="0">
              <a:off x="19050" y="19050"/>
              <a:ext cx="4022947" cy="2195449"/>
            </a:xfrm>
            <a:custGeom>
              <a:avLst/>
              <a:gdLst/>
              <a:ahLst/>
              <a:cxnLst/>
              <a:rect r="r" b="b" t="t" l="l"/>
              <a:pathLst>
                <a:path h="2195449" w="4022947">
                  <a:moveTo>
                    <a:pt x="2925031" y="2195449"/>
                  </a:moveTo>
                  <a:lnTo>
                    <a:pt x="1097788" y="2195449"/>
                  </a:lnTo>
                  <a:cubicBezTo>
                    <a:pt x="491490" y="2195449"/>
                    <a:pt x="0" y="1703959"/>
                    <a:pt x="0" y="1097661"/>
                  </a:cubicBezTo>
                  <a:cubicBezTo>
                    <a:pt x="0" y="491490"/>
                    <a:pt x="491490" y="0"/>
                    <a:pt x="1097788" y="0"/>
                  </a:cubicBezTo>
                  <a:lnTo>
                    <a:pt x="2925158" y="0"/>
                  </a:lnTo>
                  <a:cubicBezTo>
                    <a:pt x="3531457" y="0"/>
                    <a:pt x="4022947" y="491490"/>
                    <a:pt x="4022947" y="1097788"/>
                  </a:cubicBezTo>
                  <a:cubicBezTo>
                    <a:pt x="4022820" y="1703959"/>
                    <a:pt x="3531329" y="2195449"/>
                    <a:pt x="2925031" y="2195449"/>
                  </a:cubicBezTo>
                  <a:close/>
                </a:path>
              </a:pathLst>
            </a:custGeom>
            <a:solidFill>
              <a:srgbClr val="000000"/>
            </a:solidFill>
          </p:spPr>
        </p:sp>
        <p:sp>
          <p:nvSpPr>
            <p:cNvPr name="Freeform 6" id="6"/>
            <p:cNvSpPr/>
            <p:nvPr/>
          </p:nvSpPr>
          <p:spPr>
            <a:xfrm flipH="false" flipV="false" rot="0">
              <a:off x="0" y="0"/>
              <a:ext cx="4060920" cy="2233549"/>
            </a:xfrm>
            <a:custGeom>
              <a:avLst/>
              <a:gdLst/>
              <a:ahLst/>
              <a:cxnLst/>
              <a:rect r="r" b="b" t="t" l="l"/>
              <a:pathLst>
                <a:path h="2233549" w="4060920">
                  <a:moveTo>
                    <a:pt x="2944081" y="2233549"/>
                  </a:moveTo>
                  <a:lnTo>
                    <a:pt x="1116838" y="2233549"/>
                  </a:lnTo>
                  <a:cubicBezTo>
                    <a:pt x="501015" y="2233549"/>
                    <a:pt x="0" y="1732534"/>
                    <a:pt x="0" y="1116838"/>
                  </a:cubicBezTo>
                  <a:cubicBezTo>
                    <a:pt x="0" y="501015"/>
                    <a:pt x="501015" y="0"/>
                    <a:pt x="1116838" y="0"/>
                  </a:cubicBezTo>
                  <a:lnTo>
                    <a:pt x="2944208" y="0"/>
                  </a:lnTo>
                  <a:cubicBezTo>
                    <a:pt x="3559904" y="0"/>
                    <a:pt x="4060920" y="501015"/>
                    <a:pt x="4060920" y="1116838"/>
                  </a:cubicBezTo>
                  <a:cubicBezTo>
                    <a:pt x="4060920" y="1732534"/>
                    <a:pt x="3559904" y="2233549"/>
                    <a:pt x="2944081" y="2233549"/>
                  </a:cubicBezTo>
                  <a:close/>
                  <a:moveTo>
                    <a:pt x="1116838" y="38100"/>
                  </a:moveTo>
                  <a:cubicBezTo>
                    <a:pt x="521970" y="38100"/>
                    <a:pt x="38100" y="521970"/>
                    <a:pt x="38100" y="1116838"/>
                  </a:cubicBezTo>
                  <a:cubicBezTo>
                    <a:pt x="38100" y="1711579"/>
                    <a:pt x="521970" y="2195576"/>
                    <a:pt x="1116838" y="2195576"/>
                  </a:cubicBezTo>
                  <a:lnTo>
                    <a:pt x="2944208" y="2195576"/>
                  </a:lnTo>
                  <a:cubicBezTo>
                    <a:pt x="3538950" y="2195576"/>
                    <a:pt x="4022947" y="1711706"/>
                    <a:pt x="4022947" y="1116838"/>
                  </a:cubicBezTo>
                  <a:cubicBezTo>
                    <a:pt x="4022820" y="521970"/>
                    <a:pt x="3538949" y="38100"/>
                    <a:pt x="2944081" y="38100"/>
                  </a:cubicBezTo>
                  <a:lnTo>
                    <a:pt x="1116838" y="38100"/>
                  </a:lnTo>
                  <a:close/>
                </a:path>
              </a:pathLst>
            </a:custGeom>
            <a:solidFill>
              <a:srgbClr val="F1EEEE"/>
            </a:solidFill>
          </p:spPr>
        </p:sp>
      </p:grpSp>
      <p:grpSp>
        <p:nvGrpSpPr>
          <p:cNvPr name="Group 7" id="7"/>
          <p:cNvGrpSpPr>
            <a:grpSpLocks noChangeAspect="true"/>
          </p:cNvGrpSpPr>
          <p:nvPr/>
        </p:nvGrpSpPr>
        <p:grpSpPr>
          <a:xfrm rot="0">
            <a:off x="10704699" y="2913279"/>
            <a:ext cx="5246391" cy="5246370"/>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t="0" r="-24999" b="0"/>
              </a:stretch>
            </a:blipFill>
          </p:spPr>
        </p:sp>
      </p:grpSp>
      <p:grpSp>
        <p:nvGrpSpPr>
          <p:cNvPr name="Group 9" id="9"/>
          <p:cNvGrpSpPr/>
          <p:nvPr/>
        </p:nvGrpSpPr>
        <p:grpSpPr>
          <a:xfrm rot="0">
            <a:off x="1028700" y="1028700"/>
            <a:ext cx="5727361" cy="1084501"/>
            <a:chOff x="0" y="0"/>
            <a:chExt cx="7636481" cy="1446002"/>
          </a:xfrm>
        </p:grpSpPr>
        <p:sp>
          <p:nvSpPr>
            <p:cNvPr name="Freeform 10" id="10"/>
            <p:cNvSpPr/>
            <p:nvPr/>
          </p:nvSpPr>
          <p:spPr>
            <a:xfrm flipH="false" flipV="false" rot="0">
              <a:off x="0" y="0"/>
              <a:ext cx="1446002" cy="1446002"/>
            </a:xfrm>
            <a:custGeom>
              <a:avLst/>
              <a:gdLst/>
              <a:ahLst/>
              <a:cxnLst/>
              <a:rect r="r" b="b" t="t" l="l"/>
              <a:pathLst>
                <a:path h="1446002" w="1446002">
                  <a:moveTo>
                    <a:pt x="0" y="0"/>
                  </a:moveTo>
                  <a:lnTo>
                    <a:pt x="1446002" y="0"/>
                  </a:lnTo>
                  <a:lnTo>
                    <a:pt x="1446002" y="1446002"/>
                  </a:lnTo>
                  <a:lnTo>
                    <a:pt x="0" y="1446002"/>
                  </a:lnTo>
                  <a:lnTo>
                    <a:pt x="0" y="0"/>
                  </a:lnTo>
                  <a:close/>
                </a:path>
              </a:pathLst>
            </a:custGeom>
            <a:blipFill>
              <a:blip r:embed="rId3"/>
              <a:stretch>
                <a:fillRect l="0" t="0" r="0" b="0"/>
              </a:stretch>
            </a:blipFill>
          </p:spPr>
        </p:sp>
        <p:sp>
          <p:nvSpPr>
            <p:cNvPr name="TextBox 11" id="11"/>
            <p:cNvSpPr txBox="true"/>
            <p:nvPr/>
          </p:nvSpPr>
          <p:spPr>
            <a:xfrm rot="0">
              <a:off x="1711468" y="526383"/>
              <a:ext cx="5925013" cy="364661"/>
            </a:xfrm>
            <a:prstGeom prst="rect">
              <a:avLst/>
            </a:prstGeom>
          </p:spPr>
          <p:txBody>
            <a:bodyPr anchor="t" rtlCol="false" tIns="0" lIns="0" bIns="0" rIns="0">
              <a:spAutoFit/>
            </a:bodyPr>
            <a:lstStyle/>
            <a:p>
              <a:pPr algn="l">
                <a:lnSpc>
                  <a:spcPts val="2381"/>
                </a:lnSpc>
                <a:spcBef>
                  <a:spcPct val="0"/>
                </a:spcBef>
              </a:pPr>
              <a:r>
                <a:rPr lang="en-US" b="true" sz="1701">
                  <a:solidFill>
                    <a:srgbClr val="000000"/>
                  </a:solidFill>
                  <a:latin typeface="Open Sauce Bold"/>
                  <a:ea typeface="Open Sauce Bold"/>
                  <a:cs typeface="Open Sauce Bold"/>
                  <a:sym typeface="Open Sauce Bold"/>
                </a:rPr>
                <a:t>Universidad De San Carlos Guatemala</a:t>
              </a:r>
            </a:p>
          </p:txBody>
        </p:sp>
      </p:grpSp>
      <p:grpSp>
        <p:nvGrpSpPr>
          <p:cNvPr name="Group 12" id="12"/>
          <p:cNvGrpSpPr/>
          <p:nvPr/>
        </p:nvGrpSpPr>
        <p:grpSpPr>
          <a:xfrm rot="0">
            <a:off x="1028700" y="4132287"/>
            <a:ext cx="9503471" cy="2022425"/>
            <a:chOff x="0" y="0"/>
            <a:chExt cx="12671294" cy="2696567"/>
          </a:xfrm>
        </p:grpSpPr>
        <p:sp>
          <p:nvSpPr>
            <p:cNvPr name="TextBox 13" id="13"/>
            <p:cNvSpPr txBox="true"/>
            <p:nvPr/>
          </p:nvSpPr>
          <p:spPr>
            <a:xfrm rot="0">
              <a:off x="0" y="95250"/>
              <a:ext cx="12671294" cy="1928283"/>
            </a:xfrm>
            <a:prstGeom prst="rect">
              <a:avLst/>
            </a:prstGeom>
          </p:spPr>
          <p:txBody>
            <a:bodyPr anchor="t" rtlCol="false" tIns="0" lIns="0" bIns="0" rIns="0">
              <a:spAutoFit/>
            </a:bodyPr>
            <a:lstStyle/>
            <a:p>
              <a:pPr algn="l">
                <a:lnSpc>
                  <a:spcPts val="10999"/>
                </a:lnSpc>
              </a:pPr>
              <a:r>
                <a:rPr lang="en-US" b="true" sz="9999" spc="-449">
                  <a:solidFill>
                    <a:srgbClr val="000000"/>
                  </a:solidFill>
                  <a:latin typeface="Antonio Bold"/>
                  <a:ea typeface="Antonio Bold"/>
                  <a:cs typeface="Antonio Bold"/>
                  <a:sym typeface="Antonio Bold"/>
                </a:rPr>
                <a:t>CLASE 1</a:t>
              </a:r>
            </a:p>
          </p:txBody>
        </p:sp>
        <p:sp>
          <p:nvSpPr>
            <p:cNvPr name="TextBox 14" id="14"/>
            <p:cNvSpPr txBox="true"/>
            <p:nvPr/>
          </p:nvSpPr>
          <p:spPr>
            <a:xfrm rot="0">
              <a:off x="0" y="2150500"/>
              <a:ext cx="12671294" cy="546100"/>
            </a:xfrm>
            <a:prstGeom prst="rect">
              <a:avLst/>
            </a:prstGeom>
          </p:spPr>
          <p:txBody>
            <a:bodyPr anchor="t" rtlCol="false" tIns="0" lIns="0" bIns="0" rIns="0">
              <a:spAutoFit/>
            </a:bodyPr>
            <a:lstStyle/>
            <a:p>
              <a:pPr algn="l">
                <a:lnSpc>
                  <a:spcPts val="3240"/>
                </a:lnSpc>
              </a:pPr>
              <a:r>
                <a:rPr lang="en-US" sz="2700" b="true">
                  <a:solidFill>
                    <a:srgbClr val="000000"/>
                  </a:solidFill>
                  <a:latin typeface="Open Sauce Bold"/>
                  <a:ea typeface="Open Sauce Bold"/>
                  <a:cs typeface="Open Sauce Bold"/>
                  <a:sym typeface="Open Sauce Bold"/>
                </a:rPr>
                <a:t>Sección 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6048520" cy="1057275"/>
          </a:xfrm>
          <a:prstGeom prst="rect">
            <a:avLst/>
          </a:prstGeom>
        </p:spPr>
        <p:txBody>
          <a:bodyPr anchor="t" rtlCol="false" tIns="0" lIns="0" bIns="0" rIns="0">
            <a:spAutoFit/>
          </a:bodyPr>
          <a:lstStyle/>
          <a:p>
            <a:pPr algn="l">
              <a:lnSpc>
                <a:spcPts val="8399"/>
              </a:lnSpc>
            </a:pPr>
            <a:r>
              <a:rPr lang="en-US" sz="6999" b="true">
                <a:solidFill>
                  <a:srgbClr val="A4E473"/>
                </a:solidFill>
                <a:latin typeface="Fira Sans Medium"/>
                <a:ea typeface="Fira Sans Medium"/>
                <a:cs typeface="Fira Sans Medium"/>
                <a:sym typeface="Fira Sans Medium"/>
              </a:rPr>
              <a:t>ERP | Enterprise Resource Planning</a:t>
            </a:r>
          </a:p>
        </p:txBody>
      </p:sp>
      <p:grpSp>
        <p:nvGrpSpPr>
          <p:cNvPr name="Group 3" id="3"/>
          <p:cNvGrpSpPr/>
          <p:nvPr/>
        </p:nvGrpSpPr>
        <p:grpSpPr>
          <a:xfrm rot="0">
            <a:off x="-3563094" y="60779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1671665" y="7004492"/>
            <a:ext cx="3034530" cy="26279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0">
            <a:off x="4053492" y="8956750"/>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9" id="9"/>
          <p:cNvSpPr txBox="true"/>
          <p:nvPr/>
        </p:nvSpPr>
        <p:spPr>
          <a:xfrm rot="0">
            <a:off x="8222579" y="2640273"/>
            <a:ext cx="9036721" cy="4276725"/>
          </a:xfrm>
          <a:prstGeom prst="rect">
            <a:avLst/>
          </a:prstGeom>
        </p:spPr>
        <p:txBody>
          <a:bodyPr anchor="t" rtlCol="false" tIns="0" lIns="0" bIns="0" rIns="0">
            <a:spAutoFit/>
          </a:bodyPr>
          <a:lstStyle/>
          <a:p>
            <a:pPr algn="l">
              <a:lnSpc>
                <a:spcPts val="4200"/>
              </a:lnSpc>
            </a:pPr>
            <a:r>
              <a:rPr lang="en-US" sz="3500" spc="-35">
                <a:solidFill>
                  <a:srgbClr val="FEFEFE"/>
                </a:solidFill>
                <a:latin typeface="Fira Sans"/>
                <a:ea typeface="Fira Sans"/>
                <a:cs typeface="Fira Sans"/>
                <a:sym typeface="Fira Sans"/>
              </a:rPr>
              <a:t>Es un software que permite a las empresas controlar todos los flujos de información que se generan en cada ámbito de la organización.</a:t>
            </a:r>
            <a:r>
              <a:rPr lang="en-US" sz="3500" spc="-35">
                <a:solidFill>
                  <a:srgbClr val="FEFEFE"/>
                </a:solidFill>
                <a:latin typeface="Fira Sans"/>
                <a:ea typeface="Fira Sans"/>
                <a:cs typeface="Fira Sans"/>
                <a:sym typeface="Fira Sans"/>
              </a:rPr>
              <a:t> </a:t>
            </a:r>
          </a:p>
          <a:p>
            <a:pPr algn="l">
              <a:lnSpc>
                <a:spcPts val="4200"/>
              </a:lnSpc>
            </a:pPr>
          </a:p>
          <a:p>
            <a:pPr algn="l">
              <a:lnSpc>
                <a:spcPts val="4200"/>
              </a:lnSpc>
              <a:spcBef>
                <a:spcPct val="0"/>
              </a:spcBef>
            </a:pPr>
            <a:r>
              <a:rPr lang="en-US" sz="3500" spc="-35">
                <a:solidFill>
                  <a:srgbClr val="FEFEFE"/>
                </a:solidFill>
                <a:latin typeface="Fira Sans"/>
                <a:ea typeface="Fira Sans"/>
                <a:cs typeface="Fira Sans"/>
                <a:sym typeface="Fira Sans"/>
              </a:rPr>
              <a:t>Un sistema ERP ayuda a </a:t>
            </a:r>
            <a:r>
              <a:rPr lang="en-US" b="true" sz="3500" spc="-35">
                <a:solidFill>
                  <a:srgbClr val="FEFEFE"/>
                </a:solidFill>
                <a:latin typeface="Fira Sans Bold"/>
                <a:ea typeface="Fira Sans Bold"/>
                <a:cs typeface="Fira Sans Bold"/>
                <a:sym typeface="Fira Sans Bold"/>
              </a:rPr>
              <a:t>integrar</a:t>
            </a:r>
            <a:r>
              <a:rPr lang="en-US" sz="3500" spc="-35">
                <a:solidFill>
                  <a:srgbClr val="FEFEFE"/>
                </a:solidFill>
                <a:latin typeface="Fira Sans"/>
                <a:ea typeface="Fira Sans"/>
                <a:cs typeface="Fira Sans"/>
                <a:sym typeface="Fira Sans"/>
              </a:rPr>
              <a:t>, </a:t>
            </a:r>
            <a:r>
              <a:rPr lang="en-US" b="true" sz="3500" spc="-35">
                <a:solidFill>
                  <a:srgbClr val="FEFEFE"/>
                </a:solidFill>
                <a:latin typeface="Fira Sans Bold"/>
                <a:ea typeface="Fira Sans Bold"/>
                <a:cs typeface="Fira Sans Bold"/>
                <a:sym typeface="Fira Sans Bold"/>
              </a:rPr>
              <a:t>estandarizar</a:t>
            </a:r>
            <a:r>
              <a:rPr lang="en-US" sz="3500" spc="-35">
                <a:solidFill>
                  <a:srgbClr val="FEFEFE"/>
                </a:solidFill>
                <a:latin typeface="Fira Sans"/>
                <a:ea typeface="Fira Sans"/>
                <a:cs typeface="Fira Sans"/>
                <a:sym typeface="Fira Sans"/>
              </a:rPr>
              <a:t> y </a:t>
            </a:r>
            <a:r>
              <a:rPr lang="en-US" b="true" sz="3500" spc="-35">
                <a:solidFill>
                  <a:srgbClr val="FEFEFE"/>
                </a:solidFill>
                <a:latin typeface="Fira Sans Bold"/>
                <a:ea typeface="Fira Sans Bold"/>
                <a:cs typeface="Fira Sans Bold"/>
                <a:sym typeface="Fira Sans Bold"/>
              </a:rPr>
              <a:t> automatizar </a:t>
            </a:r>
            <a:r>
              <a:rPr lang="en-US" sz="3500" spc="-35">
                <a:solidFill>
                  <a:srgbClr val="FEFEFE"/>
                </a:solidFill>
                <a:latin typeface="Fira Sans"/>
                <a:ea typeface="Fira Sans"/>
                <a:cs typeface="Fira Sans"/>
                <a:sym typeface="Fira Sans"/>
              </a:rPr>
              <a:t>los procesos de un negocio.</a:t>
            </a:r>
          </a:p>
        </p:txBody>
      </p:sp>
      <p:grpSp>
        <p:nvGrpSpPr>
          <p:cNvPr name="Group 10" id="10"/>
          <p:cNvGrpSpPr>
            <a:grpSpLocks noChangeAspect="true"/>
          </p:cNvGrpSpPr>
          <p:nvPr/>
        </p:nvGrpSpPr>
        <p:grpSpPr>
          <a:xfrm rot="0">
            <a:off x="1028700" y="2649798"/>
            <a:ext cx="6247317" cy="6247317"/>
            <a:chOff x="0" y="0"/>
            <a:chExt cx="6350000" cy="6350000"/>
          </a:xfrm>
        </p:grpSpPr>
        <p:sp>
          <p:nvSpPr>
            <p:cNvPr name="Freeform 11" id="11"/>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CCCCCC"/>
            </a:solidFill>
          </p:spPr>
        </p:sp>
        <p:sp>
          <p:nvSpPr>
            <p:cNvPr name="Freeform 12" id="12"/>
            <p:cNvSpPr/>
            <p:nvPr/>
          </p:nvSpPr>
          <p:spPr>
            <a:xfrm flipH="false" flipV="false" rot="0">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223" t="-3575" r="223" b="-3575"/>
              </a:stretch>
            </a:blipFill>
          </p:spPr>
        </p:sp>
      </p:grpSp>
    </p:spTree>
  </p:cSld>
  <p:clrMapOvr>
    <a:masterClrMapping/>
  </p:clrMapOvr>
</p:sld>
</file>

<file path=ppt/slides/slide2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6971963" y="-99796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4" id="4"/>
          <p:cNvSpPr txBox="true"/>
          <p:nvPr/>
        </p:nvSpPr>
        <p:spPr>
          <a:xfrm rot="0">
            <a:off x="298168" y="2394907"/>
            <a:ext cx="6113968" cy="2962275"/>
          </a:xfrm>
          <a:prstGeom prst="rect">
            <a:avLst/>
          </a:prstGeom>
        </p:spPr>
        <p:txBody>
          <a:bodyPr anchor="t" rtlCol="false" tIns="0" lIns="0" bIns="0" rIns="0">
            <a:spAutoFit/>
          </a:bodyPr>
          <a:lstStyle/>
          <a:p>
            <a:pPr algn="l">
              <a:lnSpc>
                <a:spcPts val="7800"/>
              </a:lnSpc>
              <a:spcBef>
                <a:spcPct val="0"/>
              </a:spcBef>
            </a:pPr>
            <a:r>
              <a:rPr lang="en-US" b="true" sz="6000" spc="-60">
                <a:solidFill>
                  <a:srgbClr val="F4F4F4"/>
                </a:solidFill>
                <a:latin typeface="Fira Sans Medium"/>
                <a:ea typeface="Fira Sans Medium"/>
                <a:cs typeface="Fira Sans Medium"/>
                <a:sym typeface="Fira Sans Medium"/>
              </a:rPr>
              <a:t>Integrar, estandarizar y automatizar</a:t>
            </a:r>
          </a:p>
        </p:txBody>
      </p:sp>
      <p:sp>
        <p:nvSpPr>
          <p:cNvPr name="TextBox 5" id="5"/>
          <p:cNvSpPr txBox="true"/>
          <p:nvPr/>
        </p:nvSpPr>
        <p:spPr>
          <a:xfrm rot="0">
            <a:off x="5478992" y="1019175"/>
            <a:ext cx="12235036" cy="2143125"/>
          </a:xfrm>
          <a:prstGeom prst="rect">
            <a:avLst/>
          </a:prstGeom>
        </p:spPr>
        <p:txBody>
          <a:bodyPr anchor="t" rtlCol="false" tIns="0" lIns="0" bIns="0" rIns="0">
            <a:spAutoFit/>
          </a:bodyPr>
          <a:lstStyle/>
          <a:p>
            <a:pPr algn="ctr">
              <a:lnSpc>
                <a:spcPts val="4200"/>
              </a:lnSpc>
              <a:spcBef>
                <a:spcPct val="0"/>
              </a:spcBef>
            </a:pPr>
            <a:r>
              <a:rPr lang="en-US" b="true" sz="3500" spc="-35">
                <a:solidFill>
                  <a:srgbClr val="004651"/>
                </a:solidFill>
                <a:latin typeface="Fira Sans Bold"/>
                <a:ea typeface="Fira Sans Bold"/>
                <a:cs typeface="Fira Sans Bold"/>
                <a:sym typeface="Fira Sans Bold"/>
              </a:rPr>
              <a:t>Integrar: </a:t>
            </a:r>
            <a:r>
              <a:rPr lang="en-US" sz="3500" spc="-35">
                <a:solidFill>
                  <a:srgbClr val="000000"/>
                </a:solidFill>
                <a:latin typeface="Fira Sans"/>
                <a:ea typeface="Fira Sans"/>
                <a:cs typeface="Fira Sans"/>
                <a:sym typeface="Fira Sans"/>
              </a:rPr>
              <a:t>Se refiere a la capacidad de unir y sincronizar diferentes sistemas y fuentes de datos en una sola plataforma. Esto permite tener una visión unificada de la información en tiempo real.</a:t>
            </a:r>
          </a:p>
        </p:txBody>
      </p:sp>
      <p:sp>
        <p:nvSpPr>
          <p:cNvPr name="TextBox 6" id="6"/>
          <p:cNvSpPr txBox="true"/>
          <p:nvPr/>
        </p:nvSpPr>
        <p:spPr>
          <a:xfrm rot="0">
            <a:off x="6059108" y="4014157"/>
            <a:ext cx="11519395" cy="2676525"/>
          </a:xfrm>
          <a:prstGeom prst="rect">
            <a:avLst/>
          </a:prstGeom>
        </p:spPr>
        <p:txBody>
          <a:bodyPr anchor="t" rtlCol="false" tIns="0" lIns="0" bIns="0" rIns="0">
            <a:spAutoFit/>
          </a:bodyPr>
          <a:lstStyle/>
          <a:p>
            <a:pPr algn="ctr">
              <a:lnSpc>
                <a:spcPts val="4200"/>
              </a:lnSpc>
              <a:spcBef>
                <a:spcPct val="0"/>
              </a:spcBef>
            </a:pPr>
            <a:r>
              <a:rPr lang="en-US" b="true" sz="3500" spc="-35">
                <a:solidFill>
                  <a:srgbClr val="004651"/>
                </a:solidFill>
                <a:latin typeface="Fira Sans Bold"/>
                <a:ea typeface="Fira Sans Bold"/>
                <a:cs typeface="Fira Sans Bold"/>
                <a:sym typeface="Fira Sans Bold"/>
              </a:rPr>
              <a:t>Estandarizar:</a:t>
            </a:r>
            <a:r>
              <a:rPr lang="en-US" sz="3500" spc="-35">
                <a:solidFill>
                  <a:srgbClr val="000000"/>
                </a:solidFill>
                <a:latin typeface="Fira Sans"/>
                <a:ea typeface="Fira Sans"/>
                <a:cs typeface="Fira Sans"/>
                <a:sym typeface="Fira Sans"/>
              </a:rPr>
              <a:t> S</a:t>
            </a:r>
            <a:r>
              <a:rPr lang="en-US" sz="3500" spc="-35">
                <a:solidFill>
                  <a:srgbClr val="000000"/>
                </a:solidFill>
                <a:latin typeface="Fira Sans"/>
                <a:ea typeface="Fira Sans"/>
                <a:cs typeface="Fira Sans"/>
                <a:sym typeface="Fira Sans"/>
              </a:rPr>
              <a:t>e refiere a la implementación de procedimientos y formatos uniformes en toda la organización. Esto ayuda a garantizar la coherencia, reduce la posibilidad de errores y mejora la eficiencia operativa</a:t>
            </a:r>
          </a:p>
        </p:txBody>
      </p:sp>
      <p:sp>
        <p:nvSpPr>
          <p:cNvPr name="TextBox 7" id="7"/>
          <p:cNvSpPr txBox="true"/>
          <p:nvPr/>
        </p:nvSpPr>
        <p:spPr>
          <a:xfrm rot="0">
            <a:off x="6619526" y="7648575"/>
            <a:ext cx="10639774" cy="1609725"/>
          </a:xfrm>
          <a:prstGeom prst="rect">
            <a:avLst/>
          </a:prstGeom>
        </p:spPr>
        <p:txBody>
          <a:bodyPr anchor="t" rtlCol="false" tIns="0" lIns="0" bIns="0" rIns="0">
            <a:spAutoFit/>
          </a:bodyPr>
          <a:lstStyle/>
          <a:p>
            <a:pPr algn="ctr">
              <a:lnSpc>
                <a:spcPts val="4200"/>
              </a:lnSpc>
              <a:spcBef>
                <a:spcPct val="0"/>
              </a:spcBef>
            </a:pPr>
            <a:r>
              <a:rPr lang="en-US" b="true" sz="3500" spc="-35">
                <a:solidFill>
                  <a:srgbClr val="004651"/>
                </a:solidFill>
                <a:latin typeface="Fira Sans Bold"/>
                <a:ea typeface="Fira Sans Bold"/>
                <a:cs typeface="Fira Sans Bold"/>
                <a:sym typeface="Fira Sans Bold"/>
              </a:rPr>
              <a:t>Automatizar:</a:t>
            </a:r>
            <a:r>
              <a:rPr lang="en-US" sz="3500" spc="-35">
                <a:solidFill>
                  <a:srgbClr val="000000"/>
                </a:solidFill>
                <a:latin typeface="Fira Sans"/>
                <a:ea typeface="Fira Sans"/>
                <a:cs typeface="Fira Sans"/>
                <a:sym typeface="Fira Sans"/>
              </a:rPr>
              <a:t> S</a:t>
            </a:r>
            <a:r>
              <a:rPr lang="en-US" sz="3500" spc="-35">
                <a:solidFill>
                  <a:srgbClr val="000000"/>
                </a:solidFill>
                <a:latin typeface="Fira Sans"/>
                <a:ea typeface="Fira Sans"/>
                <a:cs typeface="Fira Sans"/>
                <a:sym typeface="Fira Sans"/>
              </a:rPr>
              <a:t>ignifica utilizar software para realizar tareas rutinarias y procesos comerciales de manera más eficiente y precisa. </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326703" y="801284"/>
            <a:ext cx="7300766" cy="3857625"/>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¿Cómo funciona un ERP?</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6107409" y="6689999"/>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8986898" y="1091806"/>
            <a:ext cx="8272402" cy="2181225"/>
          </a:xfrm>
          <a:prstGeom prst="rect">
            <a:avLst/>
          </a:prstGeom>
        </p:spPr>
        <p:txBody>
          <a:bodyPr anchor="t" rtlCol="false" tIns="0" lIns="0" bIns="0" rIns="0">
            <a:spAutoFit/>
          </a:bodyPr>
          <a:lstStyle/>
          <a:p>
            <a:pPr algn="l">
              <a:lnSpc>
                <a:spcPts val="4320"/>
              </a:lnSpc>
              <a:spcBef>
                <a:spcPct val="0"/>
              </a:spcBef>
            </a:pPr>
            <a:r>
              <a:rPr lang="en-US" sz="3600">
                <a:solidFill>
                  <a:srgbClr val="000000"/>
                </a:solidFill>
                <a:latin typeface="Fira Sans"/>
                <a:ea typeface="Fira Sans"/>
                <a:cs typeface="Fira Sans"/>
                <a:sym typeface="Fira Sans"/>
              </a:rPr>
              <a:t>Esta compuesto por módulos o aplicaciones de negocio relacionadas entre sí que comparten una base de datos en común</a:t>
            </a:r>
          </a:p>
        </p:txBody>
      </p:sp>
      <p:sp>
        <p:nvSpPr>
          <p:cNvPr name="TextBox 12" id="12"/>
          <p:cNvSpPr txBox="true"/>
          <p:nvPr/>
        </p:nvSpPr>
        <p:spPr>
          <a:xfrm rot="0">
            <a:off x="8986898" y="4384367"/>
            <a:ext cx="8272402" cy="1095375"/>
          </a:xfrm>
          <a:prstGeom prst="rect">
            <a:avLst/>
          </a:prstGeom>
        </p:spPr>
        <p:txBody>
          <a:bodyPr anchor="t" rtlCol="false" tIns="0" lIns="0" bIns="0" rIns="0">
            <a:spAutoFit/>
          </a:bodyPr>
          <a:lstStyle/>
          <a:p>
            <a:pPr algn="l">
              <a:lnSpc>
                <a:spcPts val="4320"/>
              </a:lnSpc>
              <a:spcBef>
                <a:spcPct val="0"/>
              </a:spcBef>
            </a:pPr>
            <a:r>
              <a:rPr lang="en-US" sz="3600">
                <a:solidFill>
                  <a:srgbClr val="000000"/>
                </a:solidFill>
                <a:latin typeface="Fira Sans"/>
                <a:ea typeface="Fira Sans"/>
                <a:cs typeface="Fira Sans"/>
                <a:sym typeface="Fira Sans"/>
              </a:rPr>
              <a:t>Cada módulo generalmente se enfoca en un área del negocio</a:t>
            </a:r>
          </a:p>
        </p:txBody>
      </p:sp>
      <p:sp>
        <p:nvSpPr>
          <p:cNvPr name="TextBox 13" id="13"/>
          <p:cNvSpPr txBox="true"/>
          <p:nvPr/>
        </p:nvSpPr>
        <p:spPr>
          <a:xfrm rot="0">
            <a:off x="8986898" y="6933575"/>
            <a:ext cx="8272402" cy="1638300"/>
          </a:xfrm>
          <a:prstGeom prst="rect">
            <a:avLst/>
          </a:prstGeom>
        </p:spPr>
        <p:txBody>
          <a:bodyPr anchor="t" rtlCol="false" tIns="0" lIns="0" bIns="0" rIns="0">
            <a:spAutoFit/>
          </a:bodyPr>
          <a:lstStyle/>
          <a:p>
            <a:pPr algn="l">
              <a:lnSpc>
                <a:spcPts val="4320"/>
              </a:lnSpc>
              <a:spcBef>
                <a:spcPct val="0"/>
              </a:spcBef>
            </a:pPr>
            <a:r>
              <a:rPr lang="en-US" sz="3600">
                <a:solidFill>
                  <a:srgbClr val="000000"/>
                </a:solidFill>
                <a:latin typeface="Fira Sans"/>
                <a:ea typeface="Fira Sans"/>
                <a:cs typeface="Fira Sans"/>
                <a:sym typeface="Fira Sans"/>
              </a:rPr>
              <a:t>Una organización puede agregar los módulos que deseen según sea necesario</a:t>
            </a:r>
          </a:p>
        </p:txBody>
      </p:sp>
      <p:sp>
        <p:nvSpPr>
          <p:cNvPr name="AutoShape 14" id="14"/>
          <p:cNvSpPr/>
          <p:nvPr/>
        </p:nvSpPr>
        <p:spPr>
          <a:xfrm>
            <a:off x="8986898" y="3788170"/>
            <a:ext cx="8272402" cy="0"/>
          </a:xfrm>
          <a:prstGeom prst="line">
            <a:avLst/>
          </a:prstGeom>
          <a:ln cap="flat" w="9525">
            <a:solidFill>
              <a:srgbClr val="000000"/>
            </a:solidFill>
            <a:prstDash val="solid"/>
            <a:headEnd type="none" len="sm" w="sm"/>
            <a:tailEnd type="none" len="sm" w="sm"/>
          </a:ln>
        </p:spPr>
      </p:sp>
      <p:sp>
        <p:nvSpPr>
          <p:cNvPr name="AutoShape 15" id="15"/>
          <p:cNvSpPr/>
          <p:nvPr/>
        </p:nvSpPr>
        <p:spPr>
          <a:xfrm>
            <a:off x="8986898" y="6116833"/>
            <a:ext cx="8272402"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3861704" y="2263179"/>
            <a:ext cx="9889963" cy="6681433"/>
          </a:xfrm>
          <a:custGeom>
            <a:avLst/>
            <a:gdLst/>
            <a:ahLst/>
            <a:cxnLst/>
            <a:rect r="r" b="b" t="t" l="l"/>
            <a:pathLst>
              <a:path h="6681433" w="9889963">
                <a:moveTo>
                  <a:pt x="0" y="0"/>
                </a:moveTo>
                <a:lnTo>
                  <a:pt x="9889963" y="0"/>
                </a:lnTo>
                <a:lnTo>
                  <a:pt x="9889963" y="6681433"/>
                </a:lnTo>
                <a:lnTo>
                  <a:pt x="0" y="6681433"/>
                </a:lnTo>
                <a:lnTo>
                  <a:pt x="0" y="0"/>
                </a:lnTo>
                <a:close/>
              </a:path>
            </a:pathLst>
          </a:custGeom>
          <a:blipFill>
            <a:blip r:embed="rId2"/>
            <a:stretch>
              <a:fillRect l="0" t="0" r="0" b="0"/>
            </a:stretch>
          </a:blipFill>
        </p:spPr>
      </p:sp>
      <p:sp>
        <p:nvSpPr>
          <p:cNvPr name="TextBox 3" id="3"/>
          <p:cNvSpPr txBox="true"/>
          <p:nvPr/>
        </p:nvSpPr>
        <p:spPr>
          <a:xfrm rot="0">
            <a:off x="1028700" y="962025"/>
            <a:ext cx="15555971"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F4F4F4"/>
                </a:solidFill>
                <a:latin typeface="Fira Sans Medium"/>
                <a:ea typeface="Fira Sans Medium"/>
                <a:cs typeface="Fira Sans Medium"/>
                <a:sym typeface="Fira Sans Medium"/>
              </a:rPr>
              <a:t>The 2020 ERP report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7282019" y="-375572"/>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6" id="6"/>
          <p:cNvSpPr/>
          <p:nvPr/>
        </p:nvSpPr>
        <p:spPr>
          <a:xfrm flipH="false" flipV="false" rot="0">
            <a:off x="7034369" y="6957009"/>
            <a:ext cx="2620844" cy="3109041"/>
          </a:xfrm>
          <a:custGeom>
            <a:avLst/>
            <a:gdLst/>
            <a:ahLst/>
            <a:cxnLst/>
            <a:rect r="r" b="b" t="t" l="l"/>
            <a:pathLst>
              <a:path h="3109041" w="2620844">
                <a:moveTo>
                  <a:pt x="0" y="0"/>
                </a:moveTo>
                <a:lnTo>
                  <a:pt x="2620844" y="0"/>
                </a:lnTo>
                <a:lnTo>
                  <a:pt x="2620844" y="3109041"/>
                </a:lnTo>
                <a:lnTo>
                  <a:pt x="0" y="3109041"/>
                </a:lnTo>
                <a:lnTo>
                  <a:pt x="0" y="0"/>
                </a:lnTo>
                <a:close/>
              </a:path>
            </a:pathLst>
          </a:custGeom>
          <a:blipFill>
            <a:blip r:embed="rId2"/>
            <a:stretch>
              <a:fillRect l="0" t="0" r="0" b="0"/>
            </a:stretch>
          </a:blipFill>
        </p:spPr>
      </p:sp>
      <p:sp>
        <p:nvSpPr>
          <p:cNvPr name="Freeform 7" id="7"/>
          <p:cNvSpPr/>
          <p:nvPr/>
        </p:nvSpPr>
        <p:spPr>
          <a:xfrm flipH="false" flipV="false" rot="0">
            <a:off x="9144000" y="892035"/>
            <a:ext cx="2611224" cy="2214420"/>
          </a:xfrm>
          <a:custGeom>
            <a:avLst/>
            <a:gdLst/>
            <a:ahLst/>
            <a:cxnLst/>
            <a:rect r="r" b="b" t="t" l="l"/>
            <a:pathLst>
              <a:path h="2214420" w="2611224">
                <a:moveTo>
                  <a:pt x="0" y="0"/>
                </a:moveTo>
                <a:lnTo>
                  <a:pt x="2611224" y="0"/>
                </a:lnTo>
                <a:lnTo>
                  <a:pt x="2611224" y="2214420"/>
                </a:lnTo>
                <a:lnTo>
                  <a:pt x="0" y="2214420"/>
                </a:lnTo>
                <a:lnTo>
                  <a:pt x="0" y="0"/>
                </a:lnTo>
                <a:close/>
              </a:path>
            </a:pathLst>
          </a:custGeom>
          <a:blipFill>
            <a:blip r:embed="rId3"/>
            <a:stretch>
              <a:fillRect l="0" t="0" r="0" b="0"/>
            </a:stretch>
          </a:blipFill>
        </p:spPr>
      </p:sp>
      <p:sp>
        <p:nvSpPr>
          <p:cNvPr name="Freeform 8" id="8"/>
          <p:cNvSpPr/>
          <p:nvPr/>
        </p:nvSpPr>
        <p:spPr>
          <a:xfrm flipH="false" flipV="false" rot="0">
            <a:off x="7921440" y="3888814"/>
            <a:ext cx="2608278" cy="2285836"/>
          </a:xfrm>
          <a:custGeom>
            <a:avLst/>
            <a:gdLst/>
            <a:ahLst/>
            <a:cxnLst/>
            <a:rect r="r" b="b" t="t" l="l"/>
            <a:pathLst>
              <a:path h="2285836" w="2608278">
                <a:moveTo>
                  <a:pt x="0" y="0"/>
                </a:moveTo>
                <a:lnTo>
                  <a:pt x="2608278" y="0"/>
                </a:lnTo>
                <a:lnTo>
                  <a:pt x="2608278" y="2285836"/>
                </a:lnTo>
                <a:lnTo>
                  <a:pt x="0" y="2285836"/>
                </a:lnTo>
                <a:lnTo>
                  <a:pt x="0" y="0"/>
                </a:lnTo>
                <a:close/>
              </a:path>
            </a:pathLst>
          </a:custGeom>
          <a:blipFill>
            <a:blip r:embed="rId4"/>
            <a:stretch>
              <a:fillRect l="0" t="0" r="-3341" b="0"/>
            </a:stretch>
          </a:blipFill>
        </p:spPr>
      </p:sp>
      <p:grpSp>
        <p:nvGrpSpPr>
          <p:cNvPr name="Group 9" id="9"/>
          <p:cNvGrpSpPr/>
          <p:nvPr/>
        </p:nvGrpSpPr>
        <p:grpSpPr>
          <a:xfrm rot="0">
            <a:off x="12558967" y="1466850"/>
            <a:ext cx="4493889" cy="1345617"/>
            <a:chOff x="0" y="0"/>
            <a:chExt cx="5991852" cy="1794155"/>
          </a:xfrm>
        </p:grpSpPr>
        <p:sp>
          <p:nvSpPr>
            <p:cNvPr name="TextBox 10" id="10"/>
            <p:cNvSpPr txBox="true"/>
            <p:nvPr/>
          </p:nvSpPr>
          <p:spPr>
            <a:xfrm rot="0">
              <a:off x="0" y="-57150"/>
              <a:ext cx="5991852" cy="622723"/>
            </a:xfrm>
            <a:prstGeom prst="rect">
              <a:avLst/>
            </a:prstGeom>
          </p:spPr>
          <p:txBody>
            <a:bodyPr anchor="t" rtlCol="false" tIns="0" lIns="0" bIns="0" rIns="0">
              <a:spAutoFit/>
            </a:bodyPr>
            <a:lstStyle/>
            <a:p>
              <a:pPr algn="l" marL="0" indent="0" lvl="0">
                <a:lnSpc>
                  <a:spcPts val="3919"/>
                </a:lnSpc>
              </a:pPr>
              <a:r>
                <a:rPr lang="en-US" b="true" sz="2799">
                  <a:solidFill>
                    <a:srgbClr val="000000"/>
                  </a:solidFill>
                  <a:latin typeface="Fira Sans Bold"/>
                  <a:ea typeface="Fira Sans Bold"/>
                  <a:cs typeface="Fira Sans Bold"/>
                  <a:sym typeface="Fira Sans Bold"/>
                </a:rPr>
                <a:t>ON-PREMISE</a:t>
              </a:r>
            </a:p>
          </p:txBody>
        </p:sp>
        <p:sp>
          <p:nvSpPr>
            <p:cNvPr name="TextBox 11" id="11"/>
            <p:cNvSpPr txBox="true"/>
            <p:nvPr/>
          </p:nvSpPr>
          <p:spPr>
            <a:xfrm rot="0">
              <a:off x="0" y="662797"/>
              <a:ext cx="5991852" cy="1131358"/>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Fira Sans Light"/>
                  <a:ea typeface="Fira Sans Light"/>
                  <a:cs typeface="Fira Sans Light"/>
                  <a:sym typeface="Fira Sans Light"/>
                </a:rPr>
                <a:t>Modelo tradicional en el que la organización controla todo.</a:t>
              </a:r>
            </a:p>
          </p:txBody>
        </p:sp>
      </p:grpSp>
      <p:grpSp>
        <p:nvGrpSpPr>
          <p:cNvPr name="Group 12" id="12"/>
          <p:cNvGrpSpPr/>
          <p:nvPr/>
        </p:nvGrpSpPr>
        <p:grpSpPr>
          <a:xfrm rot="0">
            <a:off x="11178248" y="3954636"/>
            <a:ext cx="4493889" cy="2220014"/>
            <a:chOff x="0" y="0"/>
            <a:chExt cx="5991852" cy="2960018"/>
          </a:xfrm>
        </p:grpSpPr>
        <p:sp>
          <p:nvSpPr>
            <p:cNvPr name="TextBox 13" id="13"/>
            <p:cNvSpPr txBox="true"/>
            <p:nvPr/>
          </p:nvSpPr>
          <p:spPr>
            <a:xfrm rot="0">
              <a:off x="0" y="660260"/>
              <a:ext cx="5991852" cy="2299758"/>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Fira Sans Light"/>
                  <a:ea typeface="Fira Sans Light"/>
                  <a:cs typeface="Fira Sans Light"/>
                  <a:sym typeface="Fira Sans Light"/>
                </a:rPr>
                <a:t>Se aloja en la nube y se entrega por medio de internet como un servicio de suscripción.</a:t>
              </a:r>
            </a:p>
          </p:txBody>
        </p:sp>
        <p:sp>
          <p:nvSpPr>
            <p:cNvPr name="TextBox 14" id="14"/>
            <p:cNvSpPr txBox="true"/>
            <p:nvPr/>
          </p:nvSpPr>
          <p:spPr>
            <a:xfrm rot="0">
              <a:off x="0" y="-57150"/>
              <a:ext cx="5991852" cy="622723"/>
            </a:xfrm>
            <a:prstGeom prst="rect">
              <a:avLst/>
            </a:prstGeom>
          </p:spPr>
          <p:txBody>
            <a:bodyPr anchor="t" rtlCol="false" tIns="0" lIns="0" bIns="0" rIns="0">
              <a:spAutoFit/>
            </a:bodyPr>
            <a:lstStyle/>
            <a:p>
              <a:pPr algn="l" marL="0" indent="0" lvl="0">
                <a:lnSpc>
                  <a:spcPts val="3919"/>
                </a:lnSpc>
              </a:pPr>
              <a:r>
                <a:rPr lang="en-US" b="true" sz="2799">
                  <a:solidFill>
                    <a:srgbClr val="000000"/>
                  </a:solidFill>
                  <a:latin typeface="Fira Sans Bold"/>
                  <a:ea typeface="Fira Sans Bold"/>
                  <a:cs typeface="Fira Sans Bold"/>
                  <a:sym typeface="Fira Sans Bold"/>
                </a:rPr>
                <a:t>EN LA NUBE</a:t>
              </a:r>
            </a:p>
          </p:txBody>
        </p:sp>
      </p:grpSp>
      <p:grpSp>
        <p:nvGrpSpPr>
          <p:cNvPr name="Group 15" id="15"/>
          <p:cNvGrpSpPr/>
          <p:nvPr/>
        </p:nvGrpSpPr>
        <p:grpSpPr>
          <a:xfrm rot="0">
            <a:off x="10006521" y="7493660"/>
            <a:ext cx="4493889" cy="1341811"/>
            <a:chOff x="0" y="0"/>
            <a:chExt cx="5991852" cy="1789081"/>
          </a:xfrm>
        </p:grpSpPr>
        <p:sp>
          <p:nvSpPr>
            <p:cNvPr name="TextBox 16" id="16"/>
            <p:cNvSpPr txBox="true"/>
            <p:nvPr/>
          </p:nvSpPr>
          <p:spPr>
            <a:xfrm rot="0">
              <a:off x="0" y="657723"/>
              <a:ext cx="5991852" cy="1131358"/>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Fira Sans Light"/>
                  <a:ea typeface="Fira Sans Light"/>
                  <a:cs typeface="Fira Sans Light"/>
                  <a:sym typeface="Fira Sans Light"/>
                </a:rPr>
                <a:t>Es una mezcla entre un ERP On-premise y la nube</a:t>
              </a:r>
            </a:p>
          </p:txBody>
        </p:sp>
        <p:sp>
          <p:nvSpPr>
            <p:cNvPr name="TextBox 17" id="17"/>
            <p:cNvSpPr txBox="true"/>
            <p:nvPr/>
          </p:nvSpPr>
          <p:spPr>
            <a:xfrm rot="0">
              <a:off x="0" y="-57150"/>
              <a:ext cx="5991852" cy="622723"/>
            </a:xfrm>
            <a:prstGeom prst="rect">
              <a:avLst/>
            </a:prstGeom>
          </p:spPr>
          <p:txBody>
            <a:bodyPr anchor="t" rtlCol="false" tIns="0" lIns="0" bIns="0" rIns="0">
              <a:spAutoFit/>
            </a:bodyPr>
            <a:lstStyle/>
            <a:p>
              <a:pPr algn="l" marL="0" indent="0" lvl="0">
                <a:lnSpc>
                  <a:spcPts val="3919"/>
                </a:lnSpc>
              </a:pPr>
              <a:r>
                <a:rPr lang="en-US" b="true" sz="2799">
                  <a:solidFill>
                    <a:srgbClr val="000000"/>
                  </a:solidFill>
                  <a:latin typeface="Fira Sans Bold"/>
                  <a:ea typeface="Fira Sans Bold"/>
                  <a:cs typeface="Fira Sans Bold"/>
                  <a:sym typeface="Fira Sans Bold"/>
                </a:rPr>
                <a:t>HÍBRIDO</a:t>
              </a:r>
            </a:p>
          </p:txBody>
        </p:sp>
      </p:grpSp>
      <p:sp>
        <p:nvSpPr>
          <p:cNvPr name="TextBox 18" id="18"/>
          <p:cNvSpPr txBox="true"/>
          <p:nvPr/>
        </p:nvSpPr>
        <p:spPr>
          <a:xfrm rot="0">
            <a:off x="920401" y="2679815"/>
            <a:ext cx="6113968" cy="2962275"/>
          </a:xfrm>
          <a:prstGeom prst="rect">
            <a:avLst/>
          </a:prstGeom>
        </p:spPr>
        <p:txBody>
          <a:bodyPr anchor="t" rtlCol="false" tIns="0" lIns="0" bIns="0" rIns="0">
            <a:spAutoFit/>
          </a:bodyPr>
          <a:lstStyle/>
          <a:p>
            <a:pPr algn="l">
              <a:lnSpc>
                <a:spcPts val="7800"/>
              </a:lnSpc>
              <a:spcBef>
                <a:spcPct val="0"/>
              </a:spcBef>
            </a:pPr>
            <a:r>
              <a:rPr lang="en-US" b="true" sz="6000" spc="-60">
                <a:solidFill>
                  <a:srgbClr val="F4F4F4"/>
                </a:solidFill>
                <a:latin typeface="Fira Sans Medium"/>
                <a:ea typeface="Fira Sans Medium"/>
                <a:cs typeface="Fira Sans Medium"/>
                <a:sym typeface="Fira Sans Medium"/>
              </a:rPr>
              <a:t>TIPOS DE IMPLEMENTACIÓN DE UN ERP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3422097" y="3602035"/>
            <a:ext cx="10769177" cy="6022237"/>
          </a:xfrm>
          <a:custGeom>
            <a:avLst/>
            <a:gdLst/>
            <a:ahLst/>
            <a:cxnLst/>
            <a:rect r="r" b="b" t="t" l="l"/>
            <a:pathLst>
              <a:path h="6022237" w="10769177">
                <a:moveTo>
                  <a:pt x="0" y="0"/>
                </a:moveTo>
                <a:lnTo>
                  <a:pt x="10769177" y="0"/>
                </a:lnTo>
                <a:lnTo>
                  <a:pt x="10769177" y="6022237"/>
                </a:lnTo>
                <a:lnTo>
                  <a:pt x="0" y="6022237"/>
                </a:lnTo>
                <a:lnTo>
                  <a:pt x="0" y="0"/>
                </a:lnTo>
                <a:close/>
              </a:path>
            </a:pathLst>
          </a:custGeom>
          <a:blipFill>
            <a:blip r:embed="rId2"/>
            <a:stretch>
              <a:fillRect l="0" t="0" r="0" b="0"/>
            </a:stretch>
          </a:blipFill>
        </p:spPr>
      </p:sp>
      <p:sp>
        <p:nvSpPr>
          <p:cNvPr name="TextBox 3" id="3"/>
          <p:cNvSpPr txBox="true"/>
          <p:nvPr/>
        </p:nvSpPr>
        <p:spPr>
          <a:xfrm rot="0">
            <a:off x="1028700" y="962025"/>
            <a:ext cx="15555971"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F4F4F4"/>
                </a:solidFill>
                <a:latin typeface="Fira Sans Medium"/>
                <a:ea typeface="Fira Sans Medium"/>
                <a:cs typeface="Fira Sans Medium"/>
                <a:sym typeface="Fira Sans Medium"/>
              </a:rPr>
              <a:t>The 2020 ERP report</a:t>
            </a:r>
          </a:p>
        </p:txBody>
      </p:sp>
      <p:sp>
        <p:nvSpPr>
          <p:cNvPr name="TextBox 4" id="4"/>
          <p:cNvSpPr txBox="true"/>
          <p:nvPr/>
        </p:nvSpPr>
        <p:spPr>
          <a:xfrm rot="0">
            <a:off x="1028700" y="2137472"/>
            <a:ext cx="16031960" cy="1076325"/>
          </a:xfrm>
          <a:prstGeom prst="rect">
            <a:avLst/>
          </a:prstGeom>
        </p:spPr>
        <p:txBody>
          <a:bodyPr anchor="t" rtlCol="false" tIns="0" lIns="0" bIns="0" rIns="0">
            <a:spAutoFit/>
          </a:bodyPr>
          <a:lstStyle/>
          <a:p>
            <a:pPr algn="l">
              <a:lnSpc>
                <a:spcPts val="4200"/>
              </a:lnSpc>
              <a:spcBef>
                <a:spcPct val="0"/>
              </a:spcBef>
            </a:pPr>
            <a:r>
              <a:rPr lang="en-US" sz="3500" spc="-35">
                <a:solidFill>
                  <a:srgbClr val="FEFEFE"/>
                </a:solidFill>
                <a:latin typeface="Fira Sans"/>
                <a:ea typeface="Fira Sans"/>
                <a:cs typeface="Fira Sans"/>
                <a:sym typeface="Fira Sans"/>
              </a:rPr>
              <a:t>Más de las mitad de las organizaciones están optando por utilizar el ERP en la nube en lugar de on-premise.</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2629436" y="5960423"/>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028700" y="2798926"/>
            <a:ext cx="12449299" cy="56800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Fira Sans"/>
                <a:ea typeface="Fira Sans"/>
                <a:cs typeface="Fira Sans"/>
                <a:sym typeface="Fira Sans"/>
              </a:rPr>
              <a:t>El proveedor del sistema puede tener su propio centro de datos o arrendar espacio en una nube pública para alojar las aplicaciones y sistemas.</a:t>
            </a:r>
          </a:p>
          <a:p>
            <a:pPr algn="l" marL="539749" indent="-269875" lvl="1">
              <a:lnSpc>
                <a:spcPts val="3499"/>
              </a:lnSpc>
              <a:buFont typeface="Arial"/>
              <a:buChar char="•"/>
            </a:pPr>
            <a:r>
              <a:rPr lang="en-US" sz="2499">
                <a:solidFill>
                  <a:srgbClr val="000000"/>
                </a:solidFill>
                <a:latin typeface="Fira Sans"/>
                <a:ea typeface="Fira Sans"/>
                <a:cs typeface="Fira Sans"/>
                <a:sym typeface="Fira Sans"/>
              </a:rPr>
              <a:t>Todo el hardware, sistemas y servicios de soporte se proporcionan a través de Internet.</a:t>
            </a:r>
          </a:p>
          <a:p>
            <a:pPr algn="l" marL="539749" indent="-269875" lvl="1">
              <a:lnSpc>
                <a:spcPts val="3499"/>
              </a:lnSpc>
              <a:buFont typeface="Arial"/>
              <a:buChar char="•"/>
            </a:pPr>
            <a:r>
              <a:rPr lang="en-US" sz="2499">
                <a:solidFill>
                  <a:srgbClr val="000000"/>
                </a:solidFill>
                <a:latin typeface="Fira Sans"/>
                <a:ea typeface="Fira Sans"/>
                <a:cs typeface="Fira Sans"/>
                <a:sym typeface="Fira Sans"/>
              </a:rPr>
              <a:t>La implementación es rápida y fácil para la empresa del usuario, ya que todas las piezas de hardware y software están pre-implementadas.</a:t>
            </a:r>
          </a:p>
          <a:p>
            <a:pPr algn="l" marL="539749" indent="-269875" lvl="1">
              <a:lnSpc>
                <a:spcPts val="3499"/>
              </a:lnSpc>
              <a:buFont typeface="Arial"/>
              <a:buChar char="•"/>
            </a:pPr>
            <a:r>
              <a:rPr lang="en-US" sz="2499">
                <a:solidFill>
                  <a:srgbClr val="000000"/>
                </a:solidFill>
                <a:latin typeface="Fira Sans"/>
                <a:ea typeface="Fira Sans"/>
                <a:cs typeface="Fira Sans"/>
                <a:sym typeface="Fira Sans"/>
              </a:rPr>
              <a:t>Permite comenzar directamente con la transferencia de datos y la formación de usuarios.</a:t>
            </a:r>
          </a:p>
          <a:p>
            <a:pPr algn="l" marL="539749" indent="-269875" lvl="1">
              <a:lnSpc>
                <a:spcPts val="3499"/>
              </a:lnSpc>
              <a:buFont typeface="Arial"/>
              <a:buChar char="•"/>
            </a:pPr>
            <a:r>
              <a:rPr lang="en-US" sz="2499">
                <a:solidFill>
                  <a:srgbClr val="000000"/>
                </a:solidFill>
                <a:latin typeface="Fira Sans"/>
                <a:ea typeface="Fira Sans"/>
                <a:cs typeface="Fira Sans"/>
                <a:sym typeface="Fira Sans"/>
              </a:rPr>
              <a:t>El proveedor se encarga de la instalación, mantenimiento y soporte, incluyendo actualizaciones y mejoras de software.</a:t>
            </a:r>
          </a:p>
          <a:p>
            <a:pPr algn="l" marL="539749" indent="-269875" lvl="1">
              <a:lnSpc>
                <a:spcPts val="3499"/>
              </a:lnSpc>
              <a:buFont typeface="Arial"/>
              <a:buChar char="•"/>
            </a:pPr>
            <a:r>
              <a:rPr lang="en-US" sz="2499">
                <a:solidFill>
                  <a:srgbClr val="000000"/>
                </a:solidFill>
                <a:latin typeface="Fira Sans"/>
                <a:ea typeface="Fira Sans"/>
                <a:cs typeface="Fira Sans"/>
                <a:sym typeface="Fira Sans"/>
              </a:rPr>
              <a:t>Permite escalar recursos automáticamente según las necesidades cambiantes a corto plazo.</a:t>
            </a:r>
          </a:p>
          <a:p>
            <a:pPr algn="l">
              <a:lnSpc>
                <a:spcPts val="3499"/>
              </a:lnSpc>
            </a:pPr>
          </a:p>
        </p:txBody>
      </p:sp>
      <p:sp>
        <p:nvSpPr>
          <p:cNvPr name="TextBox 7" id="7"/>
          <p:cNvSpPr txBox="true"/>
          <p:nvPr/>
        </p:nvSpPr>
        <p:spPr>
          <a:xfrm rot="0">
            <a:off x="1028700" y="989049"/>
            <a:ext cx="13860239" cy="1285875"/>
          </a:xfrm>
          <a:prstGeom prst="rect">
            <a:avLst/>
          </a:prstGeom>
        </p:spPr>
        <p:txBody>
          <a:bodyPr anchor="t" rtlCol="false" tIns="0" lIns="0" bIns="0" rIns="0">
            <a:spAutoFit/>
          </a:bodyPr>
          <a:lstStyle/>
          <a:p>
            <a:pPr algn="l" marL="0" indent="0" lvl="0">
              <a:lnSpc>
                <a:spcPts val="10199"/>
              </a:lnSpc>
              <a:spcBef>
                <a:spcPct val="0"/>
              </a:spcBef>
            </a:pPr>
            <a:r>
              <a:rPr lang="en-US" b="true" sz="8499" spc="-84">
                <a:solidFill>
                  <a:srgbClr val="000000"/>
                </a:solidFill>
                <a:latin typeface="Fira Sans Medium"/>
                <a:ea typeface="Fira Sans Medium"/>
                <a:cs typeface="Fira Sans Medium"/>
                <a:sym typeface="Fira Sans Medium"/>
              </a:rPr>
              <a:t>ERP EN LA NUBE (SaaS)</a:t>
            </a:r>
          </a:p>
        </p:txBody>
      </p:sp>
      <p:grpSp>
        <p:nvGrpSpPr>
          <p:cNvPr name="Group 8" id="8"/>
          <p:cNvGrpSpPr/>
          <p:nvPr/>
        </p:nvGrpSpPr>
        <p:grpSpPr>
          <a:xfrm rot="-10800000">
            <a:off x="6615750" y="8479001"/>
            <a:ext cx="3801687" cy="3292279"/>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2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500160" y="5279667"/>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3148974" y="446389"/>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028700" y="3924290"/>
            <a:ext cx="12449299" cy="17367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Fira Sans"/>
                <a:ea typeface="Fira Sans"/>
                <a:cs typeface="Fira Sans"/>
                <a:sym typeface="Fira Sans"/>
              </a:rPr>
              <a:t>El software está instalado en el centro de datos de la empresa que lo contrata.</a:t>
            </a:r>
          </a:p>
          <a:p>
            <a:pPr algn="l" marL="539749" indent="-269875" lvl="1">
              <a:lnSpc>
                <a:spcPts val="3499"/>
              </a:lnSpc>
              <a:buFont typeface="Arial"/>
              <a:buChar char="•"/>
            </a:pPr>
            <a:r>
              <a:rPr lang="en-US" sz="2499">
                <a:solidFill>
                  <a:srgbClr val="000000"/>
                </a:solidFill>
                <a:latin typeface="Fira Sans"/>
                <a:ea typeface="Fira Sans"/>
                <a:cs typeface="Fira Sans"/>
                <a:sym typeface="Fira Sans"/>
              </a:rPr>
              <a:t>La instalación y mantenimiento del hardware y software son responsabilidad del personal.</a:t>
            </a:r>
          </a:p>
          <a:p>
            <a:pPr algn="l">
              <a:lnSpc>
                <a:spcPts val="3499"/>
              </a:lnSpc>
            </a:pPr>
          </a:p>
        </p:txBody>
      </p:sp>
      <p:sp>
        <p:nvSpPr>
          <p:cNvPr name="TextBox 7" id="7"/>
          <p:cNvSpPr txBox="true"/>
          <p:nvPr/>
        </p:nvSpPr>
        <p:spPr>
          <a:xfrm rot="0">
            <a:off x="1028700" y="2267767"/>
            <a:ext cx="13860239" cy="1285875"/>
          </a:xfrm>
          <a:prstGeom prst="rect">
            <a:avLst/>
          </a:prstGeom>
        </p:spPr>
        <p:txBody>
          <a:bodyPr anchor="t" rtlCol="false" tIns="0" lIns="0" bIns="0" rIns="0">
            <a:spAutoFit/>
          </a:bodyPr>
          <a:lstStyle/>
          <a:p>
            <a:pPr algn="l" marL="0" indent="0" lvl="0">
              <a:lnSpc>
                <a:spcPts val="10199"/>
              </a:lnSpc>
              <a:spcBef>
                <a:spcPct val="0"/>
              </a:spcBef>
            </a:pPr>
            <a:r>
              <a:rPr lang="en-US" b="true" sz="8499" spc="-84">
                <a:solidFill>
                  <a:srgbClr val="000000"/>
                </a:solidFill>
                <a:latin typeface="Fira Sans Medium"/>
                <a:ea typeface="Fira Sans Medium"/>
                <a:cs typeface="Fira Sans Medium"/>
                <a:sym typeface="Fira Sans Medium"/>
              </a:rPr>
              <a:t>ERP ON-PREMISE</a:t>
            </a:r>
          </a:p>
        </p:txBody>
      </p:sp>
      <p:grpSp>
        <p:nvGrpSpPr>
          <p:cNvPr name="Group 8" id="8"/>
          <p:cNvGrpSpPr/>
          <p:nvPr/>
        </p:nvGrpSpPr>
        <p:grpSpPr>
          <a:xfrm rot="-10800000">
            <a:off x="5564896" y="7318356"/>
            <a:ext cx="3801687" cy="3292279"/>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3336167" y="6023758"/>
            <a:ext cx="4082726" cy="4042933"/>
          </a:xfrm>
          <a:custGeom>
            <a:avLst/>
            <a:gdLst/>
            <a:ahLst/>
            <a:cxnLst/>
            <a:rect r="r" b="b" t="t" l="l"/>
            <a:pathLst>
              <a:path h="4042933" w="4082726">
                <a:moveTo>
                  <a:pt x="0" y="0"/>
                </a:moveTo>
                <a:lnTo>
                  <a:pt x="4082726" y="0"/>
                </a:lnTo>
                <a:lnTo>
                  <a:pt x="4082726" y="4042933"/>
                </a:lnTo>
                <a:lnTo>
                  <a:pt x="0" y="4042933"/>
                </a:lnTo>
                <a:lnTo>
                  <a:pt x="0" y="0"/>
                </a:lnTo>
                <a:close/>
              </a:path>
            </a:pathLst>
          </a:custGeom>
          <a:blipFill>
            <a:blip r:embed="rId2"/>
            <a:stretch>
              <a:fillRect l="0" t="0" r="0" b="0"/>
            </a:stretch>
          </a:blipFill>
        </p:spPr>
      </p:sp>
      <p:sp>
        <p:nvSpPr>
          <p:cNvPr name="TextBox 3" id="3"/>
          <p:cNvSpPr txBox="true"/>
          <p:nvPr/>
        </p:nvSpPr>
        <p:spPr>
          <a:xfrm rot="0">
            <a:off x="1028700" y="1028700"/>
            <a:ext cx="14854047" cy="1285875"/>
          </a:xfrm>
          <a:prstGeom prst="rect">
            <a:avLst/>
          </a:prstGeom>
        </p:spPr>
        <p:txBody>
          <a:bodyPr anchor="t" rtlCol="false" tIns="0" lIns="0" bIns="0" rIns="0">
            <a:spAutoFit/>
          </a:bodyPr>
          <a:lstStyle/>
          <a:p>
            <a:pPr algn="l">
              <a:lnSpc>
                <a:spcPts val="10199"/>
              </a:lnSpc>
              <a:spcBef>
                <a:spcPct val="0"/>
              </a:spcBef>
            </a:pPr>
            <a:r>
              <a:rPr lang="en-US" b="true" sz="8499" spc="-84">
                <a:solidFill>
                  <a:srgbClr val="00A181"/>
                </a:solidFill>
                <a:latin typeface="Fira Sans Medium"/>
                <a:ea typeface="Fira Sans Medium"/>
                <a:cs typeface="Fira Sans Medium"/>
                <a:sym typeface="Fira Sans Medium"/>
              </a:rPr>
              <a:t>¿Es seguro un ERP en la nube?</a:t>
            </a:r>
          </a:p>
        </p:txBody>
      </p:sp>
      <p:sp>
        <p:nvSpPr>
          <p:cNvPr name="TextBox 4" id="4"/>
          <p:cNvSpPr txBox="true"/>
          <p:nvPr/>
        </p:nvSpPr>
        <p:spPr>
          <a:xfrm rot="0">
            <a:off x="1141435" y="3169326"/>
            <a:ext cx="16005131" cy="2600325"/>
          </a:xfrm>
          <a:prstGeom prst="rect">
            <a:avLst/>
          </a:prstGeom>
        </p:spPr>
        <p:txBody>
          <a:bodyPr anchor="t" rtlCol="false" tIns="0" lIns="0" bIns="0" rIns="0">
            <a:spAutoFit/>
          </a:bodyPr>
          <a:lstStyle/>
          <a:p>
            <a:pPr algn="l">
              <a:lnSpc>
                <a:spcPts val="2999"/>
              </a:lnSpc>
            </a:pPr>
            <a:r>
              <a:rPr lang="en-US" sz="2499" spc="-24">
                <a:solidFill>
                  <a:srgbClr val="000000"/>
                </a:solidFill>
                <a:latin typeface="Fira Sans"/>
                <a:ea typeface="Fira Sans"/>
                <a:cs typeface="Fira Sans"/>
                <a:sym typeface="Fira Sans"/>
              </a:rPr>
              <a:t>El grado de seguridad depende de cómo se implemento y quién lo gestiona.</a:t>
            </a:r>
          </a:p>
          <a:p>
            <a:pPr algn="l">
              <a:lnSpc>
                <a:spcPts val="2999"/>
              </a:lnSpc>
            </a:pPr>
          </a:p>
          <a:p>
            <a:pPr algn="l" marL="539749" indent="-269875" lvl="1">
              <a:lnSpc>
                <a:spcPts val="2999"/>
              </a:lnSpc>
              <a:buFont typeface="Arial"/>
              <a:buChar char="•"/>
            </a:pPr>
            <a:r>
              <a:rPr lang="en-US" b="true" sz="2499" spc="-24">
                <a:solidFill>
                  <a:srgbClr val="000000"/>
                </a:solidFill>
                <a:latin typeface="Fira Sans Bold"/>
                <a:ea typeface="Fira Sans Bold"/>
                <a:cs typeface="Fira Sans Bold"/>
                <a:sym typeface="Fira Sans Bold"/>
              </a:rPr>
              <a:t>Robo de datos: </a:t>
            </a:r>
            <a:r>
              <a:rPr lang="en-US" sz="2499" spc="-24">
                <a:solidFill>
                  <a:srgbClr val="000000"/>
                </a:solidFill>
                <a:latin typeface="Fira Sans"/>
                <a:ea typeface="Fira Sans"/>
                <a:cs typeface="Fira Sans"/>
                <a:sym typeface="Fira Sans"/>
              </a:rPr>
              <a:t>La mayoría de filtraciones de información provienen de sistemas on-premise.</a:t>
            </a:r>
          </a:p>
          <a:p>
            <a:pPr algn="l">
              <a:lnSpc>
                <a:spcPts val="2999"/>
              </a:lnSpc>
            </a:pPr>
          </a:p>
          <a:p>
            <a:pPr algn="l" marL="539749" indent="-269875" lvl="1">
              <a:lnSpc>
                <a:spcPts val="2999"/>
              </a:lnSpc>
              <a:buFont typeface="Arial"/>
              <a:buChar char="•"/>
            </a:pPr>
            <a:r>
              <a:rPr lang="en-US" b="true" sz="2499" spc="-24">
                <a:solidFill>
                  <a:srgbClr val="000000"/>
                </a:solidFill>
                <a:latin typeface="Fira Sans Bold"/>
                <a:ea typeface="Fira Sans Bold"/>
                <a:cs typeface="Fira Sans Bold"/>
                <a:sym typeface="Fira Sans Bold"/>
              </a:rPr>
              <a:t>Pérdida de datos: </a:t>
            </a:r>
            <a:r>
              <a:rPr lang="en-US" sz="2499" spc="-24">
                <a:solidFill>
                  <a:srgbClr val="000000"/>
                </a:solidFill>
                <a:latin typeface="Fira Sans"/>
                <a:ea typeface="Fira Sans"/>
                <a:cs typeface="Fira Sans"/>
                <a:sym typeface="Fira Sans"/>
              </a:rPr>
              <a:t>Los proveedores de la nube ofrecen el servicio de realizar una copia de seguridad de forma regular y redundante.</a:t>
            </a:r>
          </a:p>
          <a:p>
            <a:pPr algn="l">
              <a:lnSpc>
                <a:spcPts val="2999"/>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1028700" y="636590"/>
            <a:ext cx="14854047" cy="1276350"/>
          </a:xfrm>
          <a:prstGeom prst="rect">
            <a:avLst/>
          </a:prstGeom>
        </p:spPr>
        <p:txBody>
          <a:bodyPr anchor="t" rtlCol="false" tIns="0" lIns="0" bIns="0" rIns="0">
            <a:spAutoFit/>
          </a:bodyPr>
          <a:lstStyle/>
          <a:p>
            <a:pPr algn="l">
              <a:lnSpc>
                <a:spcPts val="10079"/>
              </a:lnSpc>
              <a:spcBef>
                <a:spcPct val="0"/>
              </a:spcBef>
            </a:pPr>
            <a:r>
              <a:rPr lang="en-US" b="true" sz="8399" spc="-83">
                <a:solidFill>
                  <a:srgbClr val="00A181"/>
                </a:solidFill>
                <a:latin typeface="Fira Sans Medium"/>
                <a:ea typeface="Fira Sans Medium"/>
                <a:cs typeface="Fira Sans Medium"/>
                <a:sym typeface="Fira Sans Medium"/>
              </a:rPr>
              <a:t>Valor empresarial del ERP</a:t>
            </a:r>
          </a:p>
        </p:txBody>
      </p:sp>
      <p:sp>
        <p:nvSpPr>
          <p:cNvPr name="TextBox 3" id="3"/>
          <p:cNvSpPr txBox="true"/>
          <p:nvPr/>
        </p:nvSpPr>
        <p:spPr>
          <a:xfrm rot="0">
            <a:off x="873350" y="2571750"/>
            <a:ext cx="16269273" cy="6686550"/>
          </a:xfrm>
          <a:prstGeom prst="rect">
            <a:avLst/>
          </a:prstGeom>
        </p:spPr>
        <p:txBody>
          <a:bodyPr anchor="t" rtlCol="false" tIns="0" lIns="0" bIns="0" rIns="0">
            <a:spAutoFit/>
          </a:bodyPr>
          <a:lstStyle/>
          <a:p>
            <a:pPr algn="l" marL="539749" indent="-269875" lvl="1">
              <a:lnSpc>
                <a:spcPts val="2999"/>
              </a:lnSpc>
              <a:buFont typeface="Arial"/>
              <a:buChar char="•"/>
            </a:pPr>
            <a:r>
              <a:rPr lang="en-US" b="true" sz="2499" spc="12">
                <a:solidFill>
                  <a:srgbClr val="FEFEFE"/>
                </a:solidFill>
                <a:latin typeface="Fira Sans Bold"/>
                <a:ea typeface="Fira Sans Bold"/>
                <a:cs typeface="Fira Sans Bold"/>
                <a:sym typeface="Fira Sans Bold"/>
              </a:rPr>
              <a:t>Mejor visión del negocio</a:t>
            </a:r>
            <a:r>
              <a:rPr lang="en-US" sz="2499" spc="12">
                <a:solidFill>
                  <a:srgbClr val="FEFEFE"/>
                </a:solidFill>
                <a:latin typeface="Fira Sans"/>
                <a:ea typeface="Fira Sans"/>
                <a:cs typeface="Fira Sans"/>
                <a:sym typeface="Fira Sans"/>
              </a:rPr>
              <a:t> a partir de la información en tiempo real generada por los informes</a:t>
            </a:r>
          </a:p>
          <a:p>
            <a:pPr algn="l">
              <a:lnSpc>
                <a:spcPts val="2999"/>
              </a:lnSpc>
            </a:pPr>
          </a:p>
          <a:p>
            <a:pPr algn="l" marL="539749" indent="-269875" lvl="1">
              <a:lnSpc>
                <a:spcPts val="2999"/>
              </a:lnSpc>
              <a:buFont typeface="Arial"/>
              <a:buChar char="•"/>
            </a:pPr>
            <a:r>
              <a:rPr lang="en-US" b="true" sz="2499" spc="12">
                <a:solidFill>
                  <a:srgbClr val="FEFEFE"/>
                </a:solidFill>
                <a:latin typeface="Fira Sans Bold"/>
                <a:ea typeface="Fira Sans Bold"/>
                <a:cs typeface="Fira Sans Bold"/>
                <a:sym typeface="Fira Sans Bold"/>
              </a:rPr>
              <a:t>Costos operacionales más bajos</a:t>
            </a:r>
            <a:r>
              <a:rPr lang="en-US" sz="2499" spc="12">
                <a:solidFill>
                  <a:srgbClr val="FEFEFE"/>
                </a:solidFill>
                <a:latin typeface="Fira Sans"/>
                <a:ea typeface="Fira Sans"/>
                <a:cs typeface="Fira Sans"/>
                <a:sym typeface="Fira Sans"/>
              </a:rPr>
              <a:t> a través de procesos empresariales optimizados y mejores prácticas</a:t>
            </a:r>
          </a:p>
          <a:p>
            <a:pPr algn="l">
              <a:lnSpc>
                <a:spcPts val="2999"/>
              </a:lnSpc>
            </a:pPr>
          </a:p>
          <a:p>
            <a:pPr algn="l" marL="539749" indent="-269875" lvl="1">
              <a:lnSpc>
                <a:spcPts val="2999"/>
              </a:lnSpc>
              <a:buFont typeface="Arial"/>
              <a:buChar char="•"/>
            </a:pPr>
            <a:r>
              <a:rPr lang="en-US" b="true" sz="2499" spc="12">
                <a:solidFill>
                  <a:srgbClr val="FEFEFE"/>
                </a:solidFill>
                <a:latin typeface="Fira Sans Bold"/>
                <a:ea typeface="Fira Sans Bold"/>
                <a:cs typeface="Fira Sans Bold"/>
                <a:sym typeface="Fira Sans Bold"/>
              </a:rPr>
              <a:t>Aumento de la colaboración</a:t>
            </a:r>
            <a:r>
              <a:rPr lang="en-US" sz="2499" spc="12">
                <a:solidFill>
                  <a:srgbClr val="FEFEFE"/>
                </a:solidFill>
                <a:latin typeface="Fira Sans"/>
                <a:ea typeface="Fira Sans"/>
                <a:cs typeface="Fira Sans"/>
                <a:sym typeface="Fira Sans"/>
              </a:rPr>
              <a:t> por los usuarios que comparten datos en contratos, solicitudes y órdenes de compra</a:t>
            </a:r>
          </a:p>
          <a:p>
            <a:pPr algn="l">
              <a:lnSpc>
                <a:spcPts val="2999"/>
              </a:lnSpc>
            </a:pPr>
          </a:p>
          <a:p>
            <a:pPr algn="l" marL="539749" indent="-269875" lvl="1">
              <a:lnSpc>
                <a:spcPts val="2999"/>
              </a:lnSpc>
              <a:buFont typeface="Arial"/>
              <a:buChar char="•"/>
            </a:pPr>
            <a:r>
              <a:rPr lang="en-US" b="true" sz="2499" spc="12">
                <a:solidFill>
                  <a:srgbClr val="FEFEFE"/>
                </a:solidFill>
                <a:latin typeface="Fira Sans Bold"/>
                <a:ea typeface="Fira Sans Bold"/>
                <a:cs typeface="Fira Sans Bold"/>
                <a:sym typeface="Fira Sans Bold"/>
              </a:rPr>
              <a:t>Aumento de la eficacia</a:t>
            </a:r>
            <a:r>
              <a:rPr lang="en-US" sz="2499" spc="12">
                <a:solidFill>
                  <a:srgbClr val="FEFEFE"/>
                </a:solidFill>
                <a:latin typeface="Fira Sans"/>
                <a:ea typeface="Fira Sans"/>
                <a:cs typeface="Fira Sans"/>
                <a:sym typeface="Fira Sans"/>
              </a:rPr>
              <a:t> a través de una experiencia de usuario común en muchas funciones empresariales y procesos empresariales bien definidos</a:t>
            </a:r>
          </a:p>
          <a:p>
            <a:pPr algn="l">
              <a:lnSpc>
                <a:spcPts val="2999"/>
              </a:lnSpc>
            </a:pPr>
          </a:p>
          <a:p>
            <a:pPr algn="l" marL="539749" indent="-269875" lvl="1">
              <a:lnSpc>
                <a:spcPts val="2999"/>
              </a:lnSpc>
              <a:buFont typeface="Arial"/>
              <a:buChar char="•"/>
            </a:pPr>
            <a:r>
              <a:rPr lang="en-US" b="true" sz="2499" spc="12">
                <a:solidFill>
                  <a:srgbClr val="FEFEFE"/>
                </a:solidFill>
                <a:latin typeface="Fira Sans Bold"/>
                <a:ea typeface="Fira Sans Bold"/>
                <a:cs typeface="Fira Sans Bold"/>
                <a:sym typeface="Fira Sans Bold"/>
              </a:rPr>
              <a:t>Infraestructura homogénea</a:t>
            </a:r>
            <a:r>
              <a:rPr lang="en-US" sz="2499" spc="12">
                <a:solidFill>
                  <a:srgbClr val="FEFEFE"/>
                </a:solidFill>
                <a:latin typeface="Fira Sans"/>
                <a:ea typeface="Fira Sans"/>
                <a:cs typeface="Fira Sans"/>
                <a:sym typeface="Fira Sans"/>
              </a:rPr>
              <a:t>, desde la administración interna hasta la directiva; todas las actividades empresariales tienen el mismo aspecto</a:t>
            </a:r>
          </a:p>
          <a:p>
            <a:pPr algn="l">
              <a:lnSpc>
                <a:spcPts val="2999"/>
              </a:lnSpc>
            </a:pPr>
          </a:p>
          <a:p>
            <a:pPr algn="l" marL="539749" indent="-269875" lvl="1">
              <a:lnSpc>
                <a:spcPts val="2999"/>
              </a:lnSpc>
              <a:buFont typeface="Arial"/>
              <a:buChar char="•"/>
            </a:pPr>
            <a:r>
              <a:rPr lang="en-US" b="true" sz="2499" spc="12">
                <a:solidFill>
                  <a:srgbClr val="FEFEFE"/>
                </a:solidFill>
                <a:latin typeface="Fira Sans Bold"/>
                <a:ea typeface="Fira Sans Bold"/>
                <a:cs typeface="Fira Sans Bold"/>
                <a:sym typeface="Fira Sans Bold"/>
              </a:rPr>
              <a:t>Índices más altos de adopción</a:t>
            </a:r>
            <a:r>
              <a:rPr lang="en-US" sz="2499" spc="12">
                <a:solidFill>
                  <a:srgbClr val="FEFEFE"/>
                </a:solidFill>
                <a:latin typeface="Fira Sans"/>
                <a:ea typeface="Fira Sans"/>
                <a:cs typeface="Fira Sans"/>
                <a:sym typeface="Fira Sans"/>
              </a:rPr>
              <a:t> por parte de los usuarios debido a una experiencia de usuario y un diseño comunes</a:t>
            </a:r>
          </a:p>
          <a:p>
            <a:pPr algn="l">
              <a:lnSpc>
                <a:spcPts val="2999"/>
              </a:lnSpc>
            </a:pPr>
          </a:p>
          <a:p>
            <a:pPr algn="l" marL="539749" indent="-269875" lvl="1">
              <a:lnSpc>
                <a:spcPts val="2999"/>
              </a:lnSpc>
              <a:buFont typeface="Arial"/>
              <a:buChar char="•"/>
            </a:pPr>
            <a:r>
              <a:rPr lang="en-US" b="true" sz="2499" spc="12">
                <a:solidFill>
                  <a:srgbClr val="FEFEFE"/>
                </a:solidFill>
                <a:latin typeface="Fira Sans Bold"/>
                <a:ea typeface="Fira Sans Bold"/>
                <a:cs typeface="Fira Sans Bold"/>
                <a:sym typeface="Fira Sans Bold"/>
              </a:rPr>
              <a:t>Menor riesgo</a:t>
            </a:r>
            <a:r>
              <a:rPr lang="en-US" sz="2499" spc="12">
                <a:solidFill>
                  <a:srgbClr val="FEFEFE"/>
                </a:solidFill>
                <a:latin typeface="Fira Sans"/>
                <a:ea typeface="Fira Sans"/>
                <a:cs typeface="Fira Sans"/>
                <a:sym typeface="Fira Sans"/>
              </a:rPr>
              <a:t> a través de una mayor integridad de los datos y controles financieros</a:t>
            </a:r>
          </a:p>
          <a:p>
            <a:pPr algn="l">
              <a:lnSpc>
                <a:spcPts val="299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148119"/>
            <a:ext cx="6207294" cy="10740083"/>
            <a:chOff x="0" y="0"/>
            <a:chExt cx="1634843" cy="2828664"/>
          </a:xfrm>
        </p:grpSpPr>
        <p:sp>
          <p:nvSpPr>
            <p:cNvPr name="Freeform 3" id="3"/>
            <p:cNvSpPr/>
            <p:nvPr/>
          </p:nvSpPr>
          <p:spPr>
            <a:xfrm flipH="false" flipV="false" rot="0">
              <a:off x="0" y="0"/>
              <a:ext cx="1634843" cy="2828664"/>
            </a:xfrm>
            <a:custGeom>
              <a:avLst/>
              <a:gdLst/>
              <a:ahLst/>
              <a:cxnLst/>
              <a:rect r="r" b="b" t="t" l="l"/>
              <a:pathLst>
                <a:path h="2828664" w="1634843">
                  <a:moveTo>
                    <a:pt x="0" y="0"/>
                  </a:moveTo>
                  <a:lnTo>
                    <a:pt x="1634843" y="0"/>
                  </a:lnTo>
                  <a:lnTo>
                    <a:pt x="1634843" y="2828664"/>
                  </a:lnTo>
                  <a:lnTo>
                    <a:pt x="0" y="2828664"/>
                  </a:lnTo>
                  <a:close/>
                </a:path>
              </a:pathLst>
            </a:custGeom>
            <a:solidFill>
              <a:srgbClr val="000000"/>
            </a:solidFill>
          </p:spPr>
        </p:sp>
        <p:sp>
          <p:nvSpPr>
            <p:cNvPr name="TextBox 4" id="4"/>
            <p:cNvSpPr txBox="true"/>
            <p:nvPr/>
          </p:nvSpPr>
          <p:spPr>
            <a:xfrm>
              <a:off x="0" y="-47625"/>
              <a:ext cx="1634843" cy="2876289"/>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6428770" y="2525192"/>
            <a:ext cx="3622306" cy="1324890"/>
          </a:xfrm>
          <a:custGeom>
            <a:avLst/>
            <a:gdLst/>
            <a:ahLst/>
            <a:cxnLst/>
            <a:rect r="r" b="b" t="t" l="l"/>
            <a:pathLst>
              <a:path h="1324890" w="3622306">
                <a:moveTo>
                  <a:pt x="0" y="0"/>
                </a:moveTo>
                <a:lnTo>
                  <a:pt x="3622307" y="0"/>
                </a:lnTo>
                <a:lnTo>
                  <a:pt x="3622307" y="1324890"/>
                </a:lnTo>
                <a:lnTo>
                  <a:pt x="0" y="1324890"/>
                </a:lnTo>
                <a:lnTo>
                  <a:pt x="0" y="0"/>
                </a:lnTo>
                <a:close/>
              </a:path>
            </a:pathLst>
          </a:custGeom>
          <a:blipFill>
            <a:blip r:embed="rId2"/>
            <a:stretch>
              <a:fillRect l="0" t="0" r="0" b="0"/>
            </a:stretch>
          </a:blipFill>
        </p:spPr>
      </p:sp>
      <p:sp>
        <p:nvSpPr>
          <p:cNvPr name="Freeform 6" id="6"/>
          <p:cNvSpPr/>
          <p:nvPr/>
        </p:nvSpPr>
        <p:spPr>
          <a:xfrm flipH="false" flipV="false" rot="0">
            <a:off x="6630811" y="5204565"/>
            <a:ext cx="2119013" cy="1740618"/>
          </a:xfrm>
          <a:custGeom>
            <a:avLst/>
            <a:gdLst/>
            <a:ahLst/>
            <a:cxnLst/>
            <a:rect r="r" b="b" t="t" l="l"/>
            <a:pathLst>
              <a:path h="1740618" w="2119013">
                <a:moveTo>
                  <a:pt x="0" y="0"/>
                </a:moveTo>
                <a:lnTo>
                  <a:pt x="2119012" y="0"/>
                </a:lnTo>
                <a:lnTo>
                  <a:pt x="2119012" y="1740617"/>
                </a:lnTo>
                <a:lnTo>
                  <a:pt x="0" y="1740617"/>
                </a:lnTo>
                <a:lnTo>
                  <a:pt x="0" y="0"/>
                </a:lnTo>
                <a:close/>
              </a:path>
            </a:pathLst>
          </a:custGeom>
          <a:blipFill>
            <a:blip r:embed="rId3"/>
            <a:stretch>
              <a:fillRect l="0" t="0" r="0" b="0"/>
            </a:stretch>
          </a:blipFill>
        </p:spPr>
      </p:sp>
      <p:sp>
        <p:nvSpPr>
          <p:cNvPr name="TextBox 7" id="7"/>
          <p:cNvSpPr txBox="true"/>
          <p:nvPr/>
        </p:nvSpPr>
        <p:spPr>
          <a:xfrm rot="0">
            <a:off x="1028700" y="4171950"/>
            <a:ext cx="4431539" cy="1952625"/>
          </a:xfrm>
          <a:prstGeom prst="rect">
            <a:avLst/>
          </a:prstGeom>
        </p:spPr>
        <p:txBody>
          <a:bodyPr anchor="t" rtlCol="false" tIns="0" lIns="0" bIns="0" rIns="0">
            <a:spAutoFit/>
          </a:bodyPr>
          <a:lstStyle/>
          <a:p>
            <a:pPr algn="l" marL="0" indent="0" lvl="0">
              <a:lnSpc>
                <a:spcPts val="7769"/>
              </a:lnSpc>
            </a:pPr>
            <a:r>
              <a:rPr lang="en-US" b="true" sz="6474" spc="-129">
                <a:solidFill>
                  <a:srgbClr val="FFFFFF"/>
                </a:solidFill>
                <a:latin typeface="Antonio Bold"/>
                <a:ea typeface="Antonio Bold"/>
                <a:cs typeface="Antonio Bold"/>
                <a:sym typeface="Antonio Bold"/>
              </a:rPr>
              <a:t>Información de contacto</a:t>
            </a:r>
          </a:p>
        </p:txBody>
      </p:sp>
      <p:sp>
        <p:nvSpPr>
          <p:cNvPr name="TextBox 8" id="8"/>
          <p:cNvSpPr txBox="true"/>
          <p:nvPr/>
        </p:nvSpPr>
        <p:spPr>
          <a:xfrm rot="0">
            <a:off x="11136935" y="2174948"/>
            <a:ext cx="3524907" cy="633813"/>
          </a:xfrm>
          <a:prstGeom prst="rect">
            <a:avLst/>
          </a:prstGeom>
        </p:spPr>
        <p:txBody>
          <a:bodyPr anchor="t" rtlCol="false" tIns="0" lIns="0" bIns="0" rIns="0">
            <a:spAutoFit/>
          </a:bodyPr>
          <a:lstStyle/>
          <a:p>
            <a:pPr algn="l">
              <a:lnSpc>
                <a:spcPts val="5040"/>
              </a:lnSpc>
            </a:pPr>
            <a:r>
              <a:rPr lang="en-US" b="true" sz="3600">
                <a:solidFill>
                  <a:srgbClr val="000000"/>
                </a:solidFill>
                <a:latin typeface="Open Sans Bold"/>
                <a:ea typeface="Open Sans Bold"/>
                <a:cs typeface="Open Sans Bold"/>
                <a:sym typeface="Open Sans Bold"/>
              </a:rPr>
              <a:t>FOROS DE UEDI</a:t>
            </a:r>
          </a:p>
        </p:txBody>
      </p:sp>
      <p:sp>
        <p:nvSpPr>
          <p:cNvPr name="TextBox 9" id="9"/>
          <p:cNvSpPr txBox="true"/>
          <p:nvPr/>
        </p:nvSpPr>
        <p:spPr>
          <a:xfrm rot="0">
            <a:off x="12045172" y="6594939"/>
            <a:ext cx="3068584" cy="633813"/>
          </a:xfrm>
          <a:prstGeom prst="rect">
            <a:avLst/>
          </a:prstGeom>
        </p:spPr>
        <p:txBody>
          <a:bodyPr anchor="t" rtlCol="false" tIns="0" lIns="0" bIns="0" rIns="0">
            <a:spAutoFit/>
          </a:bodyPr>
          <a:lstStyle/>
          <a:p>
            <a:pPr algn="l">
              <a:lnSpc>
                <a:spcPts val="5040"/>
              </a:lnSpc>
            </a:pPr>
            <a:r>
              <a:rPr lang="en-US" sz="3600">
                <a:solidFill>
                  <a:srgbClr val="000000"/>
                </a:solidFill>
                <a:latin typeface="Open Sans"/>
                <a:ea typeface="Open Sans"/>
                <a:cs typeface="Open Sans"/>
                <a:sym typeface="Open Sans"/>
              </a:rPr>
              <a:t>[SOG2]Asunto</a:t>
            </a:r>
          </a:p>
        </p:txBody>
      </p:sp>
      <p:sp>
        <p:nvSpPr>
          <p:cNvPr name="TextBox 10" id="10"/>
          <p:cNvSpPr txBox="true"/>
          <p:nvPr/>
        </p:nvSpPr>
        <p:spPr>
          <a:xfrm rot="0">
            <a:off x="10519381" y="2987897"/>
            <a:ext cx="7135701" cy="1157935"/>
          </a:xfrm>
          <a:prstGeom prst="rect">
            <a:avLst/>
          </a:prstGeom>
        </p:spPr>
        <p:txBody>
          <a:bodyPr anchor="t" rtlCol="false" tIns="0" lIns="0" bIns="0" rIns="0">
            <a:spAutoFit/>
          </a:bodyPr>
          <a:lstStyle/>
          <a:p>
            <a:pPr algn="ctr">
              <a:lnSpc>
                <a:spcPts val="4576"/>
              </a:lnSpc>
            </a:pPr>
            <a:r>
              <a:rPr lang="en-US" sz="3299">
                <a:solidFill>
                  <a:srgbClr val="000000"/>
                </a:solidFill>
                <a:latin typeface="Open Sans"/>
                <a:ea typeface="Open Sans"/>
                <a:cs typeface="Open Sans"/>
                <a:sym typeface="Open Sans"/>
              </a:rPr>
              <a:t>Semanalmente se creará un foro en UEDI para resolver dudas.</a:t>
            </a:r>
          </a:p>
        </p:txBody>
      </p:sp>
      <p:sp>
        <p:nvSpPr>
          <p:cNvPr name="TextBox 11" id="11"/>
          <p:cNvSpPr txBox="true"/>
          <p:nvPr/>
        </p:nvSpPr>
        <p:spPr>
          <a:xfrm rot="0">
            <a:off x="9354217" y="5832234"/>
            <a:ext cx="8558127" cy="604276"/>
          </a:xfrm>
          <a:prstGeom prst="rect">
            <a:avLst/>
          </a:prstGeom>
        </p:spPr>
        <p:txBody>
          <a:bodyPr anchor="t" rtlCol="false" tIns="0" lIns="0" bIns="0" rIns="0">
            <a:spAutoFit/>
          </a:bodyPr>
          <a:lstStyle/>
          <a:p>
            <a:pPr algn="ctr">
              <a:lnSpc>
                <a:spcPts val="4777"/>
              </a:lnSpc>
            </a:pPr>
            <a:r>
              <a:rPr lang="en-US" b="true" sz="3412">
                <a:solidFill>
                  <a:srgbClr val="000000"/>
                </a:solidFill>
                <a:latin typeface="Open Sans Bold"/>
                <a:ea typeface="Open Sans Bold"/>
                <a:cs typeface="Open Sans Bold"/>
                <a:sym typeface="Open Sans Bold"/>
              </a:rPr>
              <a:t>2655896221401@ingenieria.usac.edu.gt</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8516594" y="-1700872"/>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aphicFrame>
        <p:nvGraphicFramePr>
          <p:cNvPr name="Table 6" id="6"/>
          <p:cNvGraphicFramePr>
            <a:graphicFrameLocks noGrp="true"/>
          </p:cNvGraphicFramePr>
          <p:nvPr/>
        </p:nvGraphicFramePr>
        <p:xfrm>
          <a:off x="1028700" y="3946254"/>
          <a:ext cx="16230600" cy="4527038"/>
        </p:xfrm>
        <a:graphic>
          <a:graphicData uri="http://schemas.openxmlformats.org/drawingml/2006/table">
            <a:tbl>
              <a:tblPr/>
              <a:tblGrid>
                <a:gridCol w="8115300"/>
                <a:gridCol w="8115300"/>
              </a:tblGrid>
              <a:tr h="1509013">
                <a:tc>
                  <a:txBody>
                    <a:bodyPr anchor="t" rtlCol="false"/>
                    <a:lstStyle/>
                    <a:p>
                      <a:pPr algn="ctr">
                        <a:lnSpc>
                          <a:spcPts val="3919"/>
                        </a:lnSpc>
                        <a:defRPr/>
                      </a:pPr>
                      <a:r>
                        <a:rPr lang="en-US" sz="2799" b="true">
                          <a:solidFill>
                            <a:srgbClr val="F4F4F4"/>
                          </a:solidFill>
                          <a:latin typeface="Fira Sans Medium"/>
                          <a:ea typeface="Fira Sans Medium"/>
                          <a:cs typeface="Fira Sans Medium"/>
                          <a:sym typeface="Fira Sans Medium"/>
                        </a:rPr>
                        <a:t>Recursos Humanos</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3919"/>
                        </a:lnSpc>
                        <a:defRPr/>
                      </a:pPr>
                      <a:r>
                        <a:rPr lang="en-US" sz="2799" b="true">
                          <a:solidFill>
                            <a:srgbClr val="F4F4F4"/>
                          </a:solidFill>
                          <a:latin typeface="Fira Sans Medium"/>
                          <a:ea typeface="Fira Sans Medium"/>
                          <a:cs typeface="Fira Sans Medium"/>
                          <a:sym typeface="Fira Sans Medium"/>
                        </a:rPr>
                        <a:t>Cadena de suministro</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509013">
                <a:tc>
                  <a:txBody>
                    <a:bodyPr anchor="t" rtlCol="false"/>
                    <a:lstStyle/>
                    <a:p>
                      <a:pPr algn="ctr">
                        <a:lnSpc>
                          <a:spcPts val="3919"/>
                        </a:lnSpc>
                        <a:defRPr/>
                      </a:pPr>
                      <a:r>
                        <a:rPr lang="en-US" sz="2799" b="true">
                          <a:solidFill>
                            <a:srgbClr val="F4F4F4"/>
                          </a:solidFill>
                          <a:latin typeface="Fira Sans Medium"/>
                          <a:ea typeface="Fira Sans Medium"/>
                          <a:cs typeface="Fira Sans Medium"/>
                          <a:sym typeface="Fira Sans Medium"/>
                        </a:rPr>
                        <a:t>Manejo de inventario</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3919"/>
                        </a:lnSpc>
                        <a:defRPr/>
                      </a:pPr>
                      <a:r>
                        <a:rPr lang="en-US" sz="2799" b="true">
                          <a:solidFill>
                            <a:srgbClr val="F4F4F4"/>
                          </a:solidFill>
                          <a:latin typeface="Fira Sans Medium"/>
                          <a:ea typeface="Fira Sans Medium"/>
                          <a:cs typeface="Fira Sans Medium"/>
                          <a:sym typeface="Fira Sans Medium"/>
                        </a:rPr>
                        <a:t>Ventas</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509013">
                <a:tc>
                  <a:txBody>
                    <a:bodyPr anchor="t" rtlCol="false"/>
                    <a:lstStyle/>
                    <a:p>
                      <a:pPr algn="ctr">
                        <a:lnSpc>
                          <a:spcPts val="3919"/>
                        </a:lnSpc>
                        <a:defRPr/>
                      </a:pPr>
                      <a:r>
                        <a:rPr lang="en-US" sz="2799" b="true">
                          <a:solidFill>
                            <a:srgbClr val="F4F4F4"/>
                          </a:solidFill>
                          <a:latin typeface="Fira Sans Medium"/>
                          <a:ea typeface="Fira Sans Medium"/>
                          <a:cs typeface="Fira Sans Medium"/>
                          <a:sym typeface="Fira Sans Medium"/>
                        </a:rPr>
                        <a:t>Gestión financiera</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0">
                      <a:solidFill>
                        <a:srgbClr val="A4E473"/>
                      </a:solidFill>
                      <a:prstDash val="solid"/>
                      <a:round/>
                      <a:headEnd type="none" w="med" len="med"/>
                      <a:tailEnd type="none" w="med" len="med"/>
                    </a:lnB>
                    <a:solidFill>
                      <a:srgbClr val="004651"/>
                    </a:solidFill>
                  </a:tcPr>
                </a:tc>
                <a:tc>
                  <a:txBody>
                    <a:bodyPr anchor="t" rtlCol="false"/>
                    <a:lstStyle/>
                    <a:p>
                      <a:pPr algn="ctr">
                        <a:lnSpc>
                          <a:spcPts val="3919"/>
                        </a:lnSpc>
                        <a:defRPr/>
                      </a:pP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0">
                      <a:solidFill>
                        <a:srgbClr val="A4E473"/>
                      </a:solidFill>
                      <a:prstDash val="solid"/>
                      <a:round/>
                      <a:headEnd type="none" w="med" len="med"/>
                      <a:tailEnd type="none" w="med" len="med"/>
                    </a:lnB>
                    <a:solidFill>
                      <a:srgbClr val="004651"/>
                    </a:solidFill>
                  </a:tcPr>
                </a:tc>
              </a:tr>
            </a:tbl>
          </a:graphicData>
        </a:graphic>
      </p:graphicFrame>
      <p:sp>
        <p:nvSpPr>
          <p:cNvPr name="TextBox 7" id="7"/>
          <p:cNvSpPr txBox="true"/>
          <p:nvPr/>
        </p:nvSpPr>
        <p:spPr>
          <a:xfrm rot="0">
            <a:off x="1028700" y="1028700"/>
            <a:ext cx="17018540" cy="1285875"/>
          </a:xfrm>
          <a:prstGeom prst="rect">
            <a:avLst/>
          </a:prstGeom>
        </p:spPr>
        <p:txBody>
          <a:bodyPr anchor="t" rtlCol="false" tIns="0" lIns="0" bIns="0" rIns="0">
            <a:spAutoFit/>
          </a:bodyPr>
          <a:lstStyle/>
          <a:p>
            <a:pPr algn="l">
              <a:lnSpc>
                <a:spcPts val="10199"/>
              </a:lnSpc>
              <a:spcBef>
                <a:spcPct val="0"/>
              </a:spcBef>
            </a:pPr>
            <a:r>
              <a:rPr lang="en-US" b="true" sz="8499" spc="-84">
                <a:solidFill>
                  <a:srgbClr val="F4F4F4"/>
                </a:solidFill>
                <a:latin typeface="Fira Sans Medium"/>
                <a:ea typeface="Fira Sans Medium"/>
                <a:cs typeface="Fira Sans Medium"/>
                <a:sym typeface="Fira Sans Medium"/>
              </a:rPr>
              <a:t>COMPONENTES BÁSICOS DE UN ERP</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3559229" cy="1285875"/>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ERP más utilizados</a:t>
            </a:r>
          </a:p>
        </p:txBody>
      </p:sp>
      <p:grpSp>
        <p:nvGrpSpPr>
          <p:cNvPr name="Group 3" id="3"/>
          <p:cNvGrpSpPr/>
          <p:nvPr/>
        </p:nvGrpSpPr>
        <p:grpSpPr>
          <a:xfrm rot="0">
            <a:off x="16799111" y="2687862"/>
            <a:ext cx="2977778" cy="2578770"/>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3660090" y="-135282"/>
            <a:ext cx="4201515" cy="3638531"/>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3243939" y="-956153"/>
            <a:ext cx="2481390" cy="214889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9" id="9"/>
          <p:cNvSpPr/>
          <p:nvPr/>
        </p:nvSpPr>
        <p:spPr>
          <a:xfrm flipH="false" flipV="false" rot="0">
            <a:off x="1028700" y="2822984"/>
            <a:ext cx="4967240" cy="2308525"/>
          </a:xfrm>
          <a:custGeom>
            <a:avLst/>
            <a:gdLst/>
            <a:ahLst/>
            <a:cxnLst/>
            <a:rect r="r" b="b" t="t" l="l"/>
            <a:pathLst>
              <a:path h="2308525" w="4967240">
                <a:moveTo>
                  <a:pt x="0" y="0"/>
                </a:moveTo>
                <a:lnTo>
                  <a:pt x="4967240" y="0"/>
                </a:lnTo>
                <a:lnTo>
                  <a:pt x="4967240" y="2308525"/>
                </a:lnTo>
                <a:lnTo>
                  <a:pt x="0" y="2308525"/>
                </a:lnTo>
                <a:lnTo>
                  <a:pt x="0" y="0"/>
                </a:lnTo>
                <a:close/>
              </a:path>
            </a:pathLst>
          </a:custGeom>
          <a:blipFill>
            <a:blip r:embed="rId2"/>
            <a:stretch>
              <a:fillRect l="0" t="-4646" r="0" b="-4646"/>
            </a:stretch>
          </a:blipFill>
        </p:spPr>
      </p:sp>
      <p:sp>
        <p:nvSpPr>
          <p:cNvPr name="Freeform 10" id="10"/>
          <p:cNvSpPr/>
          <p:nvPr/>
        </p:nvSpPr>
        <p:spPr>
          <a:xfrm flipH="false" flipV="false" rot="0">
            <a:off x="6605079" y="2818147"/>
            <a:ext cx="6246078" cy="2313362"/>
          </a:xfrm>
          <a:custGeom>
            <a:avLst/>
            <a:gdLst/>
            <a:ahLst/>
            <a:cxnLst/>
            <a:rect r="r" b="b" t="t" l="l"/>
            <a:pathLst>
              <a:path h="2313362" w="6246078">
                <a:moveTo>
                  <a:pt x="0" y="0"/>
                </a:moveTo>
                <a:lnTo>
                  <a:pt x="6246079" y="0"/>
                </a:lnTo>
                <a:lnTo>
                  <a:pt x="6246079" y="2313362"/>
                </a:lnTo>
                <a:lnTo>
                  <a:pt x="0" y="2313362"/>
                </a:lnTo>
                <a:lnTo>
                  <a:pt x="0" y="0"/>
                </a:lnTo>
                <a:close/>
              </a:path>
            </a:pathLst>
          </a:custGeom>
          <a:blipFill>
            <a:blip r:embed="rId3"/>
            <a:stretch>
              <a:fillRect l="0" t="0" r="0" b="0"/>
            </a:stretch>
          </a:blipFill>
        </p:spPr>
      </p:sp>
      <p:sp>
        <p:nvSpPr>
          <p:cNvPr name="Freeform 11" id="11"/>
          <p:cNvSpPr/>
          <p:nvPr/>
        </p:nvSpPr>
        <p:spPr>
          <a:xfrm flipH="false" flipV="false" rot="0">
            <a:off x="12289017" y="5771457"/>
            <a:ext cx="5868141" cy="4401105"/>
          </a:xfrm>
          <a:custGeom>
            <a:avLst/>
            <a:gdLst/>
            <a:ahLst/>
            <a:cxnLst/>
            <a:rect r="r" b="b" t="t" l="l"/>
            <a:pathLst>
              <a:path h="4401105" w="5868141">
                <a:moveTo>
                  <a:pt x="0" y="0"/>
                </a:moveTo>
                <a:lnTo>
                  <a:pt x="5868141" y="0"/>
                </a:lnTo>
                <a:lnTo>
                  <a:pt x="5868141" y="4401105"/>
                </a:lnTo>
                <a:lnTo>
                  <a:pt x="0" y="4401105"/>
                </a:lnTo>
                <a:lnTo>
                  <a:pt x="0" y="0"/>
                </a:lnTo>
                <a:close/>
              </a:path>
            </a:pathLst>
          </a:custGeom>
          <a:blipFill>
            <a:blip r:embed="rId4"/>
            <a:stretch>
              <a:fillRect l="0" t="0" r="0" b="0"/>
            </a:stretch>
          </a:blipFill>
        </p:spPr>
      </p:sp>
      <p:sp>
        <p:nvSpPr>
          <p:cNvPr name="Freeform 12" id="12"/>
          <p:cNvSpPr/>
          <p:nvPr/>
        </p:nvSpPr>
        <p:spPr>
          <a:xfrm flipH="false" flipV="false" rot="0">
            <a:off x="13460297" y="3503249"/>
            <a:ext cx="4601100" cy="1601954"/>
          </a:xfrm>
          <a:custGeom>
            <a:avLst/>
            <a:gdLst/>
            <a:ahLst/>
            <a:cxnLst/>
            <a:rect r="r" b="b" t="t" l="l"/>
            <a:pathLst>
              <a:path h="1601954" w="4601100">
                <a:moveTo>
                  <a:pt x="0" y="0"/>
                </a:moveTo>
                <a:lnTo>
                  <a:pt x="4601100" y="0"/>
                </a:lnTo>
                <a:lnTo>
                  <a:pt x="4601100" y="1601954"/>
                </a:lnTo>
                <a:lnTo>
                  <a:pt x="0" y="1601954"/>
                </a:lnTo>
                <a:lnTo>
                  <a:pt x="0" y="0"/>
                </a:lnTo>
                <a:close/>
              </a:path>
            </a:pathLst>
          </a:custGeom>
          <a:blipFill>
            <a:blip r:embed="rId5"/>
            <a:stretch>
              <a:fillRect l="0" t="0" r="0" b="0"/>
            </a:stretch>
          </a:blipFill>
        </p:spPr>
      </p:sp>
      <p:sp>
        <p:nvSpPr>
          <p:cNvPr name="Freeform 13" id="13"/>
          <p:cNvSpPr/>
          <p:nvPr/>
        </p:nvSpPr>
        <p:spPr>
          <a:xfrm flipH="false" flipV="false" rot="0">
            <a:off x="1028700" y="5608751"/>
            <a:ext cx="5829290" cy="2261279"/>
          </a:xfrm>
          <a:custGeom>
            <a:avLst/>
            <a:gdLst/>
            <a:ahLst/>
            <a:cxnLst/>
            <a:rect r="r" b="b" t="t" l="l"/>
            <a:pathLst>
              <a:path h="2261279" w="5829290">
                <a:moveTo>
                  <a:pt x="0" y="0"/>
                </a:moveTo>
                <a:lnTo>
                  <a:pt x="5829290" y="0"/>
                </a:lnTo>
                <a:lnTo>
                  <a:pt x="5829290" y="2261279"/>
                </a:lnTo>
                <a:lnTo>
                  <a:pt x="0" y="2261279"/>
                </a:lnTo>
                <a:lnTo>
                  <a:pt x="0" y="0"/>
                </a:lnTo>
                <a:close/>
              </a:path>
            </a:pathLst>
          </a:custGeom>
          <a:blipFill>
            <a:blip r:embed="rId6"/>
            <a:stretch>
              <a:fillRect l="0" t="0" r="0" b="0"/>
            </a:stretch>
          </a:blipFill>
        </p:spPr>
      </p:sp>
      <p:sp>
        <p:nvSpPr>
          <p:cNvPr name="Freeform 14" id="14"/>
          <p:cNvSpPr/>
          <p:nvPr/>
        </p:nvSpPr>
        <p:spPr>
          <a:xfrm flipH="false" flipV="false" rot="0">
            <a:off x="8474244" y="5771457"/>
            <a:ext cx="2507749" cy="2507749"/>
          </a:xfrm>
          <a:custGeom>
            <a:avLst/>
            <a:gdLst/>
            <a:ahLst/>
            <a:cxnLst/>
            <a:rect r="r" b="b" t="t" l="l"/>
            <a:pathLst>
              <a:path h="2507749" w="2507749">
                <a:moveTo>
                  <a:pt x="0" y="0"/>
                </a:moveTo>
                <a:lnTo>
                  <a:pt x="2507749" y="0"/>
                </a:lnTo>
                <a:lnTo>
                  <a:pt x="2507749" y="2507749"/>
                </a:lnTo>
                <a:lnTo>
                  <a:pt x="0" y="2507749"/>
                </a:lnTo>
                <a:lnTo>
                  <a:pt x="0" y="0"/>
                </a:lnTo>
                <a:close/>
              </a:path>
            </a:pathLst>
          </a:custGeom>
          <a:blipFill>
            <a:blip r:embed="rId7"/>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671665" y="7004492"/>
            <a:ext cx="3034530" cy="262791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6" id="6"/>
          <p:cNvGrpSpPr/>
          <p:nvPr/>
        </p:nvGrpSpPr>
        <p:grpSpPr>
          <a:xfrm rot="0">
            <a:off x="4053492" y="8956750"/>
            <a:ext cx="2141618" cy="185465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3386995" y="3085088"/>
            <a:ext cx="12125874" cy="6798988"/>
          </a:xfrm>
          <a:custGeom>
            <a:avLst/>
            <a:gdLst/>
            <a:ahLst/>
            <a:cxnLst/>
            <a:rect r="r" b="b" t="t" l="l"/>
            <a:pathLst>
              <a:path h="6798988" w="12125874">
                <a:moveTo>
                  <a:pt x="0" y="0"/>
                </a:moveTo>
                <a:lnTo>
                  <a:pt x="12125874" y="0"/>
                </a:lnTo>
                <a:lnTo>
                  <a:pt x="12125874" y="6798988"/>
                </a:lnTo>
                <a:lnTo>
                  <a:pt x="0" y="6798988"/>
                </a:lnTo>
                <a:lnTo>
                  <a:pt x="0" y="0"/>
                </a:lnTo>
                <a:close/>
              </a:path>
            </a:pathLst>
          </a:custGeom>
          <a:blipFill>
            <a:blip r:embed="rId2"/>
            <a:stretch>
              <a:fillRect l="0" t="0" r="0" b="0"/>
            </a:stretch>
          </a:blipFill>
        </p:spPr>
      </p:sp>
      <p:sp>
        <p:nvSpPr>
          <p:cNvPr name="TextBox 9" id="9"/>
          <p:cNvSpPr txBox="true"/>
          <p:nvPr/>
        </p:nvSpPr>
        <p:spPr>
          <a:xfrm rot="0">
            <a:off x="942797" y="513280"/>
            <a:ext cx="14766361" cy="1581150"/>
          </a:xfrm>
          <a:prstGeom prst="rect">
            <a:avLst/>
          </a:prstGeom>
        </p:spPr>
        <p:txBody>
          <a:bodyPr anchor="t" rtlCol="false" tIns="0" lIns="0" bIns="0" rIns="0">
            <a:spAutoFit/>
          </a:bodyPr>
          <a:lstStyle/>
          <a:p>
            <a:pPr algn="l">
              <a:lnSpc>
                <a:spcPts val="12480"/>
              </a:lnSpc>
            </a:pPr>
            <a:r>
              <a:rPr lang="en-US" sz="10400" b="true">
                <a:solidFill>
                  <a:srgbClr val="A4E473"/>
                </a:solidFill>
                <a:latin typeface="Fira Sans Medium"/>
                <a:ea typeface="Fira Sans Medium"/>
                <a:cs typeface="Fira Sans Medium"/>
                <a:sym typeface="Fira Sans Medium"/>
              </a:rPr>
              <a:t>Tendencias</a:t>
            </a:r>
          </a:p>
        </p:txBody>
      </p:sp>
      <p:sp>
        <p:nvSpPr>
          <p:cNvPr name="TextBox 10" id="10"/>
          <p:cNvSpPr txBox="true"/>
          <p:nvPr/>
        </p:nvSpPr>
        <p:spPr>
          <a:xfrm rot="0">
            <a:off x="1028700" y="2126446"/>
            <a:ext cx="14236865" cy="542925"/>
          </a:xfrm>
          <a:prstGeom prst="rect">
            <a:avLst/>
          </a:prstGeom>
        </p:spPr>
        <p:txBody>
          <a:bodyPr anchor="t" rtlCol="false" tIns="0" lIns="0" bIns="0" rIns="0">
            <a:spAutoFit/>
          </a:bodyPr>
          <a:lstStyle/>
          <a:p>
            <a:pPr algn="l" marL="755651" indent="-377825" lvl="1">
              <a:lnSpc>
                <a:spcPts val="4200"/>
              </a:lnSpc>
              <a:spcBef>
                <a:spcPct val="0"/>
              </a:spcBef>
              <a:buFont typeface="Arial"/>
              <a:buChar char="•"/>
            </a:pPr>
            <a:r>
              <a:rPr lang="en-US" b="true" sz="3500" spc="-35">
                <a:solidFill>
                  <a:srgbClr val="FFFFFF"/>
                </a:solidFill>
                <a:latin typeface="Fira Sans Medium"/>
                <a:ea typeface="Fira Sans Medium"/>
                <a:cs typeface="Fira Sans Medium"/>
                <a:sym typeface="Fira Sans Medium"/>
              </a:rPr>
              <a:t>Trabajo híbrido/remoto</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8389082" cy="1285875"/>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IA GENERATIVA</a:t>
            </a:r>
          </a:p>
        </p:txBody>
      </p:sp>
      <p:grpSp>
        <p:nvGrpSpPr>
          <p:cNvPr name="Group 3" id="3"/>
          <p:cNvGrpSpPr/>
          <p:nvPr/>
        </p:nvGrpSpPr>
        <p:grpSpPr>
          <a:xfrm rot="0">
            <a:off x="228820" y="8929042"/>
            <a:ext cx="380203" cy="329258"/>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6799111" y="2687862"/>
            <a:ext cx="2977778" cy="2578770"/>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3057785" y="-1500358"/>
            <a:ext cx="4201515" cy="3638531"/>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6018605" y="850565"/>
            <a:ext cx="2481390" cy="214889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1" id="11"/>
          <p:cNvSpPr txBox="true"/>
          <p:nvPr/>
        </p:nvSpPr>
        <p:spPr>
          <a:xfrm rot="0">
            <a:off x="1028700" y="2305050"/>
            <a:ext cx="16269273" cy="8010525"/>
          </a:xfrm>
          <a:prstGeom prst="rect">
            <a:avLst/>
          </a:prstGeom>
        </p:spPr>
        <p:txBody>
          <a:bodyPr anchor="t" rtlCol="false" tIns="0" lIns="0" bIns="0" rIns="0">
            <a:spAutoFit/>
          </a:bodyPr>
          <a:lstStyle/>
          <a:p>
            <a:pPr algn="l" marL="755651" indent="-377825" lvl="1">
              <a:lnSpc>
                <a:spcPts val="4200"/>
              </a:lnSpc>
              <a:buFont typeface="Arial"/>
              <a:buChar char="•"/>
            </a:pPr>
            <a:r>
              <a:rPr lang="en-US" sz="3500" spc="17">
                <a:solidFill>
                  <a:srgbClr val="000000"/>
                </a:solidFill>
                <a:latin typeface="Fira Sans"/>
                <a:ea typeface="Fira Sans"/>
                <a:cs typeface="Fira Sans"/>
                <a:sym typeface="Fira Sans"/>
              </a:rPr>
              <a:t>Un estudio de IBM señala que el 75% de los CEOs en Estados Unidos creen que una organización con IA generativa tendrá ventajas competitivas y el 43% de ellas ya están utilizando tecnología para tomar decisiones estratégicas. </a:t>
            </a:r>
          </a:p>
          <a:p>
            <a:pPr algn="l">
              <a:lnSpc>
                <a:spcPts val="4200"/>
              </a:lnSpc>
            </a:pPr>
          </a:p>
          <a:p>
            <a:pPr algn="l" marL="755651" indent="-377825" lvl="1">
              <a:lnSpc>
                <a:spcPts val="4200"/>
              </a:lnSpc>
              <a:buFont typeface="Arial"/>
              <a:buChar char="•"/>
            </a:pPr>
            <a:r>
              <a:rPr lang="en-US" sz="3500" spc="17">
                <a:solidFill>
                  <a:srgbClr val="000000"/>
                </a:solidFill>
                <a:latin typeface="Fira Sans"/>
                <a:ea typeface="Fira Sans"/>
                <a:cs typeface="Fira Sans"/>
                <a:sym typeface="Fira Sans"/>
              </a:rPr>
              <a:t>Una encuesta de Gartner reveló que solo el 54% de los proyectos de IA pasan de una fase piloto a producción.</a:t>
            </a:r>
          </a:p>
          <a:p>
            <a:pPr algn="l">
              <a:lnSpc>
                <a:spcPts val="4200"/>
              </a:lnSpc>
            </a:pPr>
          </a:p>
          <a:p>
            <a:pPr algn="l" marL="755651" indent="-377825" lvl="1">
              <a:lnSpc>
                <a:spcPts val="4200"/>
              </a:lnSpc>
              <a:buFont typeface="Arial"/>
              <a:buChar char="•"/>
            </a:pPr>
            <a:r>
              <a:rPr lang="en-US" sz="3500" spc="17">
                <a:solidFill>
                  <a:srgbClr val="000000"/>
                </a:solidFill>
                <a:latin typeface="Fira Sans"/>
                <a:ea typeface="Fira Sans"/>
                <a:cs typeface="Fira Sans"/>
                <a:sym typeface="Fira Sans"/>
              </a:rPr>
              <a:t>Ofrece toma de decisiones asistidas para las organizaciones.</a:t>
            </a:r>
          </a:p>
          <a:p>
            <a:pPr algn="l">
              <a:lnSpc>
                <a:spcPts val="4200"/>
              </a:lnSpc>
            </a:pPr>
          </a:p>
          <a:p>
            <a:pPr algn="l" marL="755651" indent="-377825" lvl="1">
              <a:lnSpc>
                <a:spcPts val="4200"/>
              </a:lnSpc>
              <a:buFont typeface="Arial"/>
              <a:buChar char="•"/>
            </a:pPr>
            <a:r>
              <a:rPr lang="en-US" sz="3500" spc="17">
                <a:solidFill>
                  <a:srgbClr val="000000"/>
                </a:solidFill>
                <a:latin typeface="Fira Sans"/>
                <a:ea typeface="Fira Sans"/>
                <a:cs typeface="Fira Sans"/>
                <a:sym typeface="Fira Sans"/>
              </a:rPr>
              <a:t>Mayor productividad para el personal de la organización</a:t>
            </a:r>
          </a:p>
          <a:p>
            <a:pPr algn="l">
              <a:lnSpc>
                <a:spcPts val="4200"/>
              </a:lnSpc>
            </a:pPr>
          </a:p>
          <a:p>
            <a:pPr algn="l" marL="755651" indent="-377825" lvl="1">
              <a:lnSpc>
                <a:spcPts val="4200"/>
              </a:lnSpc>
              <a:buFont typeface="Arial"/>
              <a:buChar char="•"/>
            </a:pPr>
            <a:r>
              <a:rPr lang="en-US" sz="3500" spc="17">
                <a:solidFill>
                  <a:srgbClr val="000000"/>
                </a:solidFill>
                <a:latin typeface="Fira Sans"/>
                <a:ea typeface="Fira Sans"/>
                <a:cs typeface="Fira Sans"/>
                <a:sym typeface="Fira Sans"/>
              </a:rPr>
              <a:t>Automatización de tareas rutinarias</a:t>
            </a:r>
          </a:p>
          <a:p>
            <a:pPr algn="l">
              <a:lnSpc>
                <a:spcPts val="4200"/>
              </a:lnSpc>
            </a:pPr>
          </a:p>
          <a:p>
            <a:pPr algn="l">
              <a:lnSpc>
                <a:spcPts val="4200"/>
              </a:lnSpc>
            </a:pP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5436547" y="4442036"/>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4151770" y="-339385"/>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028700" y="781050"/>
            <a:ext cx="13726783" cy="1533525"/>
          </a:xfrm>
          <a:prstGeom prst="rect">
            <a:avLst/>
          </a:prstGeom>
        </p:spPr>
        <p:txBody>
          <a:bodyPr anchor="t" rtlCol="false" tIns="0" lIns="0" bIns="0" rIns="0">
            <a:spAutoFit/>
          </a:bodyPr>
          <a:lstStyle/>
          <a:p>
            <a:pPr algn="l">
              <a:lnSpc>
                <a:spcPts val="6000"/>
              </a:lnSpc>
              <a:spcBef>
                <a:spcPct val="0"/>
              </a:spcBef>
            </a:pPr>
            <a:r>
              <a:rPr lang="en-US" b="true" sz="5000" spc="-50">
                <a:solidFill>
                  <a:srgbClr val="004651"/>
                </a:solidFill>
                <a:latin typeface="Fira Sans Medium"/>
                <a:ea typeface="Fira Sans Medium"/>
                <a:cs typeface="Fira Sans Medium"/>
                <a:sym typeface="Fira Sans Medium"/>
              </a:rPr>
              <a:t>RIEGOS Y DESAFIOS QUE LA IA GENERATIVA PRESENTA PARA LAS ORGANIZACIONES</a:t>
            </a:r>
          </a:p>
        </p:txBody>
      </p:sp>
      <p:sp>
        <p:nvSpPr>
          <p:cNvPr name="TextBox 7" id="7"/>
          <p:cNvSpPr txBox="true"/>
          <p:nvPr/>
        </p:nvSpPr>
        <p:spPr>
          <a:xfrm rot="0">
            <a:off x="1009363" y="2836516"/>
            <a:ext cx="16231984" cy="7450484"/>
          </a:xfrm>
          <a:prstGeom prst="rect">
            <a:avLst/>
          </a:prstGeom>
        </p:spPr>
        <p:txBody>
          <a:bodyPr anchor="t" rtlCol="false" tIns="0" lIns="0" bIns="0" rIns="0">
            <a:spAutoFit/>
          </a:bodyPr>
          <a:lstStyle/>
          <a:p>
            <a:pPr algn="l" marL="753919" indent="-376959" lvl="1">
              <a:lnSpc>
                <a:spcPts val="4190"/>
              </a:lnSpc>
              <a:buFont typeface="Arial"/>
              <a:buChar char="•"/>
            </a:pPr>
            <a:r>
              <a:rPr lang="en-US" b="true" sz="3491" spc="17">
                <a:solidFill>
                  <a:srgbClr val="000000"/>
                </a:solidFill>
                <a:latin typeface="Fira Sans Bold"/>
                <a:ea typeface="Fira Sans Bold"/>
                <a:cs typeface="Fira Sans Bold"/>
                <a:sym typeface="Fira Sans Bold"/>
              </a:rPr>
              <a:t>Inexactitud de salida: </a:t>
            </a:r>
            <a:r>
              <a:rPr lang="en-US" sz="3491" spc="17">
                <a:solidFill>
                  <a:srgbClr val="000000"/>
                </a:solidFill>
                <a:latin typeface="Fira Sans"/>
                <a:ea typeface="Fira Sans"/>
                <a:cs typeface="Fira Sans"/>
                <a:sym typeface="Fira Sans"/>
              </a:rPr>
              <a:t>Puede proporcionar resultados inexactos, lo que puede llevar a tomas de desiciones empresariales erróneas.</a:t>
            </a:r>
          </a:p>
          <a:p>
            <a:pPr algn="l">
              <a:lnSpc>
                <a:spcPts val="4190"/>
              </a:lnSpc>
            </a:pPr>
          </a:p>
          <a:p>
            <a:pPr algn="l" marL="753919" indent="-376959" lvl="1">
              <a:lnSpc>
                <a:spcPts val="4190"/>
              </a:lnSpc>
              <a:buFont typeface="Arial"/>
              <a:buChar char="•"/>
            </a:pPr>
            <a:r>
              <a:rPr lang="en-US" b="true" sz="3491" spc="17">
                <a:solidFill>
                  <a:srgbClr val="000000"/>
                </a:solidFill>
                <a:latin typeface="Fira Sans Bold"/>
                <a:ea typeface="Fira Sans Bold"/>
                <a:cs typeface="Fira Sans Bold"/>
                <a:sym typeface="Fira Sans Bold"/>
              </a:rPr>
              <a:t>Perpetuación de Sesgos: </a:t>
            </a:r>
            <a:r>
              <a:rPr lang="en-US" sz="3491" spc="17">
                <a:solidFill>
                  <a:srgbClr val="000000"/>
                </a:solidFill>
                <a:latin typeface="Fira Sans"/>
                <a:ea typeface="Fira Sans"/>
                <a:cs typeface="Fira Sans"/>
                <a:sym typeface="Fira Sans"/>
              </a:rPr>
              <a:t>Puede perpetuar sesgos existentes en los datos de entrenamiento.</a:t>
            </a:r>
          </a:p>
          <a:p>
            <a:pPr algn="l">
              <a:lnSpc>
                <a:spcPts val="4190"/>
              </a:lnSpc>
            </a:pPr>
          </a:p>
          <a:p>
            <a:pPr algn="l" marL="753919" indent="-376959" lvl="1">
              <a:lnSpc>
                <a:spcPts val="4190"/>
              </a:lnSpc>
              <a:buFont typeface="Arial"/>
              <a:buChar char="•"/>
            </a:pPr>
            <a:r>
              <a:rPr lang="en-US" b="true" sz="3491" spc="17">
                <a:solidFill>
                  <a:srgbClr val="000000"/>
                </a:solidFill>
                <a:latin typeface="Fira Sans Bold"/>
                <a:ea typeface="Fira Sans Bold"/>
                <a:cs typeface="Fira Sans Bold"/>
                <a:sym typeface="Fira Sans Bold"/>
              </a:rPr>
              <a:t>Riesgo de privacidad y seguridad de datos</a:t>
            </a:r>
          </a:p>
          <a:p>
            <a:pPr algn="l">
              <a:lnSpc>
                <a:spcPts val="4190"/>
              </a:lnSpc>
            </a:pPr>
          </a:p>
          <a:p>
            <a:pPr algn="l" marL="753919" indent="-376959" lvl="1">
              <a:lnSpc>
                <a:spcPts val="4190"/>
              </a:lnSpc>
              <a:buFont typeface="Arial"/>
              <a:buChar char="•"/>
            </a:pPr>
            <a:r>
              <a:rPr lang="en-US" b="true" sz="3491" spc="17">
                <a:solidFill>
                  <a:srgbClr val="000000"/>
                </a:solidFill>
                <a:latin typeface="Fira Sans Bold"/>
                <a:ea typeface="Fira Sans Bold"/>
                <a:cs typeface="Fira Sans Bold"/>
                <a:sym typeface="Fira Sans Bold"/>
              </a:rPr>
              <a:t>Riesgos éticos: </a:t>
            </a:r>
            <a:r>
              <a:rPr lang="en-US" sz="3491" spc="17">
                <a:solidFill>
                  <a:srgbClr val="000000"/>
                </a:solidFill>
                <a:latin typeface="Fira Sans"/>
                <a:ea typeface="Fira Sans"/>
                <a:cs typeface="Fira Sans"/>
                <a:sym typeface="Fira Sans"/>
              </a:rPr>
              <a:t>Puede plantear dilemas éticos, como la creación de contenido falso o engañoso.</a:t>
            </a:r>
          </a:p>
          <a:p>
            <a:pPr algn="l">
              <a:lnSpc>
                <a:spcPts val="4190"/>
              </a:lnSpc>
            </a:pPr>
          </a:p>
          <a:p>
            <a:pPr algn="l" marL="753919" indent="-376959" lvl="1">
              <a:lnSpc>
                <a:spcPts val="4190"/>
              </a:lnSpc>
              <a:buFont typeface="Arial"/>
              <a:buChar char="•"/>
            </a:pPr>
            <a:r>
              <a:rPr lang="en-US" b="true" sz="3491" spc="17">
                <a:solidFill>
                  <a:srgbClr val="000000"/>
                </a:solidFill>
                <a:latin typeface="Fira Sans Bold"/>
                <a:ea typeface="Fira Sans Bold"/>
                <a:cs typeface="Fira Sans Bold"/>
                <a:sym typeface="Fira Sans Bold"/>
              </a:rPr>
              <a:t>Desafíos de propiedad intelectual y legales</a:t>
            </a:r>
          </a:p>
          <a:p>
            <a:pPr algn="l">
              <a:lnSpc>
                <a:spcPts val="4190"/>
              </a:lnSpc>
            </a:pPr>
          </a:p>
          <a:p>
            <a:pPr algn="l">
              <a:lnSpc>
                <a:spcPts val="419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41091" y="2228907"/>
            <a:ext cx="5073727" cy="1344676"/>
          </a:xfrm>
          <a:custGeom>
            <a:avLst/>
            <a:gdLst/>
            <a:ahLst/>
            <a:cxnLst/>
            <a:rect r="r" b="b" t="t" l="l"/>
            <a:pathLst>
              <a:path h="1344676" w="5073727">
                <a:moveTo>
                  <a:pt x="0" y="0"/>
                </a:moveTo>
                <a:lnTo>
                  <a:pt x="5073727" y="0"/>
                </a:lnTo>
                <a:lnTo>
                  <a:pt x="5073727" y="1344677"/>
                </a:lnTo>
                <a:lnTo>
                  <a:pt x="0" y="1344677"/>
                </a:lnTo>
                <a:lnTo>
                  <a:pt x="0" y="0"/>
                </a:lnTo>
                <a:close/>
              </a:path>
            </a:pathLst>
          </a:custGeom>
          <a:blipFill>
            <a:blip r:embed="rId2"/>
            <a:stretch>
              <a:fillRect l="0" t="0" r="0" b="0"/>
            </a:stretch>
          </a:blipFill>
        </p:spPr>
      </p:sp>
      <p:grpSp>
        <p:nvGrpSpPr>
          <p:cNvPr name="Group 3" id="3"/>
          <p:cNvGrpSpPr/>
          <p:nvPr/>
        </p:nvGrpSpPr>
        <p:grpSpPr>
          <a:xfrm rot="0">
            <a:off x="-210367" y="0"/>
            <a:ext cx="6882113" cy="10473448"/>
            <a:chOff x="0" y="0"/>
            <a:chExt cx="1812573" cy="2758439"/>
          </a:xfrm>
        </p:grpSpPr>
        <p:sp>
          <p:nvSpPr>
            <p:cNvPr name="Freeform 4" id="4"/>
            <p:cNvSpPr/>
            <p:nvPr/>
          </p:nvSpPr>
          <p:spPr>
            <a:xfrm flipH="false" flipV="false" rot="0">
              <a:off x="0" y="0"/>
              <a:ext cx="1812573" cy="2758439"/>
            </a:xfrm>
            <a:custGeom>
              <a:avLst/>
              <a:gdLst/>
              <a:ahLst/>
              <a:cxnLst/>
              <a:rect r="r" b="b" t="t" l="l"/>
              <a:pathLst>
                <a:path h="2758439" w="1812573">
                  <a:moveTo>
                    <a:pt x="0" y="0"/>
                  </a:moveTo>
                  <a:lnTo>
                    <a:pt x="1812573" y="0"/>
                  </a:lnTo>
                  <a:lnTo>
                    <a:pt x="1812573" y="2758439"/>
                  </a:lnTo>
                  <a:lnTo>
                    <a:pt x="0" y="2758439"/>
                  </a:lnTo>
                  <a:close/>
                </a:path>
              </a:pathLst>
            </a:custGeom>
            <a:solidFill>
              <a:srgbClr val="F1EEEE"/>
            </a:solidFill>
          </p:spPr>
        </p:sp>
        <p:sp>
          <p:nvSpPr>
            <p:cNvPr name="TextBox 5" id="5"/>
            <p:cNvSpPr txBox="true"/>
            <p:nvPr/>
          </p:nvSpPr>
          <p:spPr>
            <a:xfrm>
              <a:off x="0" y="-47625"/>
              <a:ext cx="1812573" cy="2806064"/>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10152349" y="5015467"/>
            <a:ext cx="4651211" cy="4651211"/>
          </a:xfrm>
          <a:custGeom>
            <a:avLst/>
            <a:gdLst/>
            <a:ahLst/>
            <a:cxnLst/>
            <a:rect r="r" b="b" t="t" l="l"/>
            <a:pathLst>
              <a:path h="4651211" w="4651211">
                <a:moveTo>
                  <a:pt x="0" y="0"/>
                </a:moveTo>
                <a:lnTo>
                  <a:pt x="4651211" y="0"/>
                </a:lnTo>
                <a:lnTo>
                  <a:pt x="4651211" y="4651211"/>
                </a:lnTo>
                <a:lnTo>
                  <a:pt x="0" y="4651211"/>
                </a:lnTo>
                <a:lnTo>
                  <a:pt x="0" y="0"/>
                </a:lnTo>
                <a:close/>
              </a:path>
            </a:pathLst>
          </a:custGeom>
          <a:blipFill>
            <a:blip r:embed="rId3"/>
            <a:stretch>
              <a:fillRect l="0" t="0" r="0" b="0"/>
            </a:stretch>
          </a:blipFill>
        </p:spPr>
      </p:sp>
      <p:sp>
        <p:nvSpPr>
          <p:cNvPr name="TextBox 7" id="7"/>
          <p:cNvSpPr txBox="true"/>
          <p:nvPr/>
        </p:nvSpPr>
        <p:spPr>
          <a:xfrm rot="0">
            <a:off x="715012" y="2910771"/>
            <a:ext cx="5643046" cy="3848100"/>
          </a:xfrm>
          <a:prstGeom prst="rect">
            <a:avLst/>
          </a:prstGeom>
        </p:spPr>
        <p:txBody>
          <a:bodyPr anchor="t" rtlCol="false" tIns="0" lIns="0" bIns="0" rIns="0">
            <a:spAutoFit/>
          </a:bodyPr>
          <a:lstStyle/>
          <a:p>
            <a:pPr algn="l" marL="0" indent="0" lvl="0">
              <a:lnSpc>
                <a:spcPts val="10199"/>
              </a:lnSpc>
            </a:pPr>
            <a:r>
              <a:rPr lang="en-US" b="true" sz="8499" spc="-169">
                <a:solidFill>
                  <a:srgbClr val="000000"/>
                </a:solidFill>
                <a:latin typeface="Antonio Bold"/>
                <a:ea typeface="Antonio Bold"/>
                <a:cs typeface="Antonio Bold"/>
                <a:sym typeface="Antonio Bold"/>
              </a:rPr>
              <a:t>Formulario de registro para el dtt</a:t>
            </a:r>
          </a:p>
        </p:txBody>
      </p:sp>
      <p:sp>
        <p:nvSpPr>
          <p:cNvPr name="TextBox 8" id="8"/>
          <p:cNvSpPr txBox="true"/>
          <p:nvPr/>
        </p:nvSpPr>
        <p:spPr>
          <a:xfrm rot="0">
            <a:off x="9626408" y="4049735"/>
            <a:ext cx="5703094" cy="432332"/>
          </a:xfrm>
          <a:prstGeom prst="rect">
            <a:avLst/>
          </a:prstGeom>
        </p:spPr>
        <p:txBody>
          <a:bodyPr anchor="t" rtlCol="false" tIns="0" lIns="0" bIns="0" rIns="0">
            <a:spAutoFit/>
          </a:bodyPr>
          <a:lstStyle/>
          <a:p>
            <a:pPr algn="ctr">
              <a:lnSpc>
                <a:spcPts val="3470"/>
              </a:lnSpc>
            </a:pPr>
            <a:r>
              <a:rPr lang="en-US" sz="2479" u="sng">
                <a:solidFill>
                  <a:srgbClr val="4285F4"/>
                </a:solidFill>
                <a:latin typeface="Arimo"/>
                <a:ea typeface="Arimo"/>
                <a:cs typeface="Arimo"/>
                <a:sym typeface="Arimo"/>
              </a:rPr>
              <a:t>https://forms.gle/VMxo7SGMNjhZTdUBA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05493" y="3161610"/>
            <a:ext cx="11477014" cy="4810366"/>
          </a:xfrm>
          <a:custGeom>
            <a:avLst/>
            <a:gdLst/>
            <a:ahLst/>
            <a:cxnLst/>
            <a:rect r="r" b="b" t="t" l="l"/>
            <a:pathLst>
              <a:path h="4810366" w="11477014">
                <a:moveTo>
                  <a:pt x="0" y="0"/>
                </a:moveTo>
                <a:lnTo>
                  <a:pt x="11477014" y="0"/>
                </a:lnTo>
                <a:lnTo>
                  <a:pt x="11477014" y="4810366"/>
                </a:lnTo>
                <a:lnTo>
                  <a:pt x="0" y="4810366"/>
                </a:lnTo>
                <a:lnTo>
                  <a:pt x="0" y="0"/>
                </a:lnTo>
                <a:close/>
              </a:path>
            </a:pathLst>
          </a:custGeom>
          <a:blipFill>
            <a:blip r:embed="rId2"/>
            <a:stretch>
              <a:fillRect l="0" t="0" r="0" b="0"/>
            </a:stretch>
          </a:blipFill>
        </p:spPr>
      </p:sp>
      <p:sp>
        <p:nvSpPr>
          <p:cNvPr name="TextBox 3" id="3"/>
          <p:cNvSpPr txBox="true"/>
          <p:nvPr/>
        </p:nvSpPr>
        <p:spPr>
          <a:xfrm rot="0">
            <a:off x="1134504" y="1038225"/>
            <a:ext cx="7423945" cy="971550"/>
          </a:xfrm>
          <a:prstGeom prst="rect">
            <a:avLst/>
          </a:prstGeom>
        </p:spPr>
        <p:txBody>
          <a:bodyPr anchor="t" rtlCol="false" tIns="0" lIns="0" bIns="0" rIns="0">
            <a:spAutoFit/>
          </a:bodyPr>
          <a:lstStyle/>
          <a:p>
            <a:pPr algn="just" marL="0" indent="0" lvl="0">
              <a:lnSpc>
                <a:spcPts val="7799"/>
              </a:lnSpc>
            </a:pPr>
            <a:r>
              <a:rPr lang="en-US" b="true" sz="6499" spc="-129">
                <a:solidFill>
                  <a:srgbClr val="000000"/>
                </a:solidFill>
                <a:latin typeface="Antonio Bold"/>
                <a:ea typeface="Antonio Bold"/>
                <a:cs typeface="Antonio Bold"/>
                <a:sym typeface="Antonio Bold"/>
              </a:rPr>
              <a:t>Distribución de punteos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84770" y="2375871"/>
            <a:ext cx="12718461" cy="7154134"/>
          </a:xfrm>
          <a:custGeom>
            <a:avLst/>
            <a:gdLst/>
            <a:ahLst/>
            <a:cxnLst/>
            <a:rect r="r" b="b" t="t" l="l"/>
            <a:pathLst>
              <a:path h="7154134" w="12718461">
                <a:moveTo>
                  <a:pt x="0" y="0"/>
                </a:moveTo>
                <a:lnTo>
                  <a:pt x="12718460" y="0"/>
                </a:lnTo>
                <a:lnTo>
                  <a:pt x="12718460" y="7154134"/>
                </a:lnTo>
                <a:lnTo>
                  <a:pt x="0" y="7154134"/>
                </a:lnTo>
                <a:lnTo>
                  <a:pt x="0" y="0"/>
                </a:lnTo>
                <a:close/>
              </a:path>
            </a:pathLst>
          </a:custGeom>
          <a:blipFill>
            <a:blip r:embed="rId2"/>
            <a:stretch>
              <a:fillRect l="0" t="0" r="0" b="0"/>
            </a:stretch>
          </a:blipFill>
        </p:spPr>
      </p:sp>
      <p:sp>
        <p:nvSpPr>
          <p:cNvPr name="TextBox 3" id="3"/>
          <p:cNvSpPr txBox="true"/>
          <p:nvPr/>
        </p:nvSpPr>
        <p:spPr>
          <a:xfrm rot="0">
            <a:off x="1134504" y="1038225"/>
            <a:ext cx="8490484" cy="971550"/>
          </a:xfrm>
          <a:prstGeom prst="rect">
            <a:avLst/>
          </a:prstGeom>
        </p:spPr>
        <p:txBody>
          <a:bodyPr anchor="t" rtlCol="false" tIns="0" lIns="0" bIns="0" rIns="0">
            <a:spAutoFit/>
          </a:bodyPr>
          <a:lstStyle/>
          <a:p>
            <a:pPr algn="just" marL="0" indent="0" lvl="0">
              <a:lnSpc>
                <a:spcPts val="7799"/>
              </a:lnSpc>
            </a:pPr>
            <a:r>
              <a:rPr lang="en-US" b="true" sz="6499" spc="-129">
                <a:solidFill>
                  <a:srgbClr val="000000"/>
                </a:solidFill>
                <a:latin typeface="Antonio Bold"/>
                <a:ea typeface="Antonio Bold"/>
                <a:cs typeface="Antonio Bold"/>
                <a:sym typeface="Antonio Bold"/>
              </a:rPr>
              <a:t>Cronograma de actividades</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27504" y="1038225"/>
            <a:ext cx="7467720" cy="971550"/>
          </a:xfrm>
          <a:prstGeom prst="rect">
            <a:avLst/>
          </a:prstGeom>
        </p:spPr>
        <p:txBody>
          <a:bodyPr anchor="t" rtlCol="false" tIns="0" lIns="0" bIns="0" rIns="0">
            <a:spAutoFit/>
          </a:bodyPr>
          <a:lstStyle/>
          <a:p>
            <a:pPr algn="just" marL="0" indent="0" lvl="0">
              <a:lnSpc>
                <a:spcPts val="7799"/>
              </a:lnSpc>
            </a:pPr>
            <a:r>
              <a:rPr lang="en-US" b="true" sz="6499" spc="-129">
                <a:solidFill>
                  <a:srgbClr val="000000"/>
                </a:solidFill>
                <a:latin typeface="Antonio Bold"/>
                <a:ea typeface="Antonio Bold"/>
                <a:cs typeface="Antonio Bold"/>
                <a:sym typeface="Antonio Bold"/>
              </a:rPr>
              <a:t>PROCESO ADMINISTRATIVO</a:t>
            </a:r>
          </a:p>
        </p:txBody>
      </p:sp>
      <p:sp>
        <p:nvSpPr>
          <p:cNvPr name="TextBox 3" id="3"/>
          <p:cNvSpPr txBox="true"/>
          <p:nvPr/>
        </p:nvSpPr>
        <p:spPr>
          <a:xfrm rot="0">
            <a:off x="858466" y="2505298"/>
            <a:ext cx="16400834" cy="2472055"/>
          </a:xfrm>
          <a:prstGeom prst="rect">
            <a:avLst/>
          </a:prstGeom>
        </p:spPr>
        <p:txBody>
          <a:bodyPr anchor="t" rtlCol="false" tIns="0" lIns="0" bIns="0" rIns="0">
            <a:spAutoFit/>
          </a:bodyPr>
          <a:lstStyle/>
          <a:p>
            <a:pPr algn="l">
              <a:lnSpc>
                <a:spcPts val="3919"/>
              </a:lnSpc>
            </a:pPr>
            <a:r>
              <a:rPr lang="en-US" sz="2799">
                <a:solidFill>
                  <a:srgbClr val="000000"/>
                </a:solidFill>
                <a:latin typeface="Open Sauce"/>
                <a:ea typeface="Open Sauce"/>
                <a:cs typeface="Open Sauce"/>
                <a:sym typeface="Open Sauce"/>
              </a:rPr>
              <a:t>Es un conjunto de funciones administrativas coordinadas y continuas que se llevan a cabo dentro de una organización o empresa. Su objetivo es aprovechar al máximo los recursos existentes de manera correcta, rápida y eficaz. </a:t>
            </a:r>
          </a:p>
          <a:p>
            <a:pPr algn="l">
              <a:lnSpc>
                <a:spcPts val="3919"/>
              </a:lnSpc>
            </a:pPr>
          </a:p>
          <a:p>
            <a:pPr algn="l">
              <a:lnSpc>
                <a:spcPts val="3919"/>
              </a:lnSpc>
              <a:spcBef>
                <a:spcPct val="0"/>
              </a:spcBef>
            </a:pPr>
            <a:r>
              <a:rPr lang="en-US" sz="2799">
                <a:solidFill>
                  <a:srgbClr val="000000"/>
                </a:solidFill>
                <a:latin typeface="Open Sauce"/>
                <a:ea typeface="Open Sauce"/>
                <a:cs typeface="Open Sauce"/>
                <a:sym typeface="Open Sauce"/>
              </a:rPr>
              <a:t>Etapas del proceso administrativo:</a:t>
            </a:r>
          </a:p>
        </p:txBody>
      </p:sp>
      <p:sp>
        <p:nvSpPr>
          <p:cNvPr name="TextBox 4" id="4"/>
          <p:cNvSpPr txBox="true"/>
          <p:nvPr/>
        </p:nvSpPr>
        <p:spPr>
          <a:xfrm rot="0">
            <a:off x="4460806" y="5472653"/>
            <a:ext cx="6933959" cy="490855"/>
          </a:xfrm>
          <a:prstGeom prst="rect">
            <a:avLst/>
          </a:prstGeom>
        </p:spPr>
        <p:txBody>
          <a:bodyPr anchor="t" rtlCol="false" tIns="0" lIns="0" bIns="0" rIns="0">
            <a:spAutoFit/>
          </a:bodyPr>
          <a:lstStyle/>
          <a:p>
            <a:pPr algn="l" marL="604519" indent="-302260" lvl="1">
              <a:lnSpc>
                <a:spcPts val="3919"/>
              </a:lnSpc>
              <a:spcBef>
                <a:spcPct val="0"/>
              </a:spcBef>
              <a:buFont typeface="Arial"/>
              <a:buChar char="•"/>
            </a:pPr>
            <a:r>
              <a:rPr lang="en-US" sz="2799">
                <a:solidFill>
                  <a:srgbClr val="000000"/>
                </a:solidFill>
                <a:latin typeface="Open Sauce"/>
                <a:ea typeface="Open Sauce"/>
                <a:cs typeface="Open Sauce"/>
                <a:sym typeface="Open Sauce"/>
              </a:rPr>
              <a:t>Planeación - </a:t>
            </a:r>
            <a:r>
              <a:rPr lang="en-US" b="true" sz="2799">
                <a:solidFill>
                  <a:srgbClr val="2991C3"/>
                </a:solidFill>
                <a:latin typeface="Open Sauce Bold"/>
                <a:ea typeface="Open Sauce Bold"/>
                <a:cs typeface="Open Sauce Bold"/>
                <a:sym typeface="Open Sauce Bold"/>
              </a:rPr>
              <a:t>¿Qué se debe hacer?</a:t>
            </a:r>
          </a:p>
        </p:txBody>
      </p:sp>
      <p:sp>
        <p:nvSpPr>
          <p:cNvPr name="TextBox 5" id="5"/>
          <p:cNvSpPr txBox="true"/>
          <p:nvPr/>
        </p:nvSpPr>
        <p:spPr>
          <a:xfrm rot="0">
            <a:off x="4460806" y="6315628"/>
            <a:ext cx="6286747" cy="490855"/>
          </a:xfrm>
          <a:prstGeom prst="rect">
            <a:avLst/>
          </a:prstGeom>
        </p:spPr>
        <p:txBody>
          <a:bodyPr anchor="t" rtlCol="false" tIns="0" lIns="0" bIns="0" rIns="0">
            <a:spAutoFit/>
          </a:bodyPr>
          <a:lstStyle/>
          <a:p>
            <a:pPr algn="l" marL="604519" indent="-302260" lvl="1">
              <a:lnSpc>
                <a:spcPts val="3919"/>
              </a:lnSpc>
              <a:spcBef>
                <a:spcPct val="0"/>
              </a:spcBef>
              <a:buFont typeface="Arial"/>
              <a:buChar char="•"/>
            </a:pPr>
            <a:r>
              <a:rPr lang="en-US" sz="2799">
                <a:solidFill>
                  <a:srgbClr val="000000"/>
                </a:solidFill>
                <a:latin typeface="Open Sauce"/>
                <a:ea typeface="Open Sauce"/>
                <a:cs typeface="Open Sauce"/>
                <a:sym typeface="Open Sauce"/>
              </a:rPr>
              <a:t>Organización - </a:t>
            </a:r>
            <a:r>
              <a:rPr lang="en-US" b="true" sz="2799">
                <a:solidFill>
                  <a:srgbClr val="2991C3"/>
                </a:solidFill>
                <a:latin typeface="Open Sauce Bold"/>
                <a:ea typeface="Open Sauce Bold"/>
                <a:cs typeface="Open Sauce Bold"/>
                <a:sym typeface="Open Sauce Bold"/>
              </a:rPr>
              <a:t>¿Cómo hacerlo?</a:t>
            </a:r>
          </a:p>
        </p:txBody>
      </p:sp>
      <p:sp>
        <p:nvSpPr>
          <p:cNvPr name="TextBox 6" id="6"/>
          <p:cNvSpPr txBox="true"/>
          <p:nvPr/>
        </p:nvSpPr>
        <p:spPr>
          <a:xfrm rot="0">
            <a:off x="4460806" y="7158602"/>
            <a:ext cx="5885972" cy="490855"/>
          </a:xfrm>
          <a:prstGeom prst="rect">
            <a:avLst/>
          </a:prstGeom>
        </p:spPr>
        <p:txBody>
          <a:bodyPr anchor="t" rtlCol="false" tIns="0" lIns="0" bIns="0" rIns="0">
            <a:spAutoFit/>
          </a:bodyPr>
          <a:lstStyle/>
          <a:p>
            <a:pPr algn="l" marL="604519" indent="-302260" lvl="1">
              <a:lnSpc>
                <a:spcPts val="3919"/>
              </a:lnSpc>
              <a:spcBef>
                <a:spcPct val="0"/>
              </a:spcBef>
              <a:buFont typeface="Arial"/>
              <a:buChar char="•"/>
            </a:pPr>
            <a:r>
              <a:rPr lang="en-US" sz="2799">
                <a:solidFill>
                  <a:srgbClr val="000000"/>
                </a:solidFill>
                <a:latin typeface="Open Sauce"/>
                <a:ea typeface="Open Sauce"/>
                <a:cs typeface="Open Sauce"/>
                <a:sym typeface="Open Sauce"/>
              </a:rPr>
              <a:t>Dirección - </a:t>
            </a:r>
            <a:r>
              <a:rPr lang="en-US" b="true" sz="2799">
                <a:solidFill>
                  <a:srgbClr val="2991C3"/>
                </a:solidFill>
                <a:latin typeface="Open Sauce Bold"/>
                <a:ea typeface="Open Sauce Bold"/>
                <a:cs typeface="Open Sauce Bold"/>
                <a:sym typeface="Open Sauce Bold"/>
              </a:rPr>
              <a:t>Tomar acción</a:t>
            </a:r>
          </a:p>
        </p:txBody>
      </p:sp>
      <p:sp>
        <p:nvSpPr>
          <p:cNvPr name="TextBox 7" id="7"/>
          <p:cNvSpPr txBox="true"/>
          <p:nvPr/>
        </p:nvSpPr>
        <p:spPr>
          <a:xfrm rot="0">
            <a:off x="4460806" y="8087607"/>
            <a:ext cx="6286747" cy="490855"/>
          </a:xfrm>
          <a:prstGeom prst="rect">
            <a:avLst/>
          </a:prstGeom>
        </p:spPr>
        <p:txBody>
          <a:bodyPr anchor="t" rtlCol="false" tIns="0" lIns="0" bIns="0" rIns="0">
            <a:spAutoFit/>
          </a:bodyPr>
          <a:lstStyle/>
          <a:p>
            <a:pPr algn="l" marL="604519" indent="-302260" lvl="1">
              <a:lnSpc>
                <a:spcPts val="3919"/>
              </a:lnSpc>
              <a:spcBef>
                <a:spcPct val="0"/>
              </a:spcBef>
              <a:buFont typeface="Arial"/>
              <a:buChar char="•"/>
            </a:pPr>
            <a:r>
              <a:rPr lang="en-US" sz="2799">
                <a:solidFill>
                  <a:srgbClr val="000000"/>
                </a:solidFill>
                <a:latin typeface="Open Sauce"/>
                <a:ea typeface="Open Sauce"/>
                <a:cs typeface="Open Sauce"/>
                <a:sym typeface="Open Sauce"/>
              </a:rPr>
              <a:t>Control - </a:t>
            </a:r>
            <a:r>
              <a:rPr lang="en-US" b="true" sz="2799">
                <a:solidFill>
                  <a:srgbClr val="2991C3"/>
                </a:solidFill>
                <a:latin typeface="Open Sauce Bold"/>
                <a:ea typeface="Open Sauce Bold"/>
                <a:cs typeface="Open Sauce Bold"/>
                <a:sym typeface="Open Sauce Bold"/>
              </a:rPr>
              <a:t>¿Cómo se hizo?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16203" y="875323"/>
            <a:ext cx="11455594" cy="8536354"/>
          </a:xfrm>
          <a:custGeom>
            <a:avLst/>
            <a:gdLst/>
            <a:ahLst/>
            <a:cxnLst/>
            <a:rect r="r" b="b" t="t" l="l"/>
            <a:pathLst>
              <a:path h="8536354" w="11455594">
                <a:moveTo>
                  <a:pt x="0" y="0"/>
                </a:moveTo>
                <a:lnTo>
                  <a:pt x="11455594" y="0"/>
                </a:lnTo>
                <a:lnTo>
                  <a:pt x="11455594" y="8536354"/>
                </a:lnTo>
                <a:lnTo>
                  <a:pt x="0" y="8536354"/>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3154" y="0"/>
            <a:ext cx="6950694" cy="10882933"/>
          </a:xfrm>
          <a:custGeom>
            <a:avLst/>
            <a:gdLst/>
            <a:ahLst/>
            <a:cxnLst/>
            <a:rect r="r" b="b" t="t" l="l"/>
            <a:pathLst>
              <a:path h="10882933" w="6950694">
                <a:moveTo>
                  <a:pt x="0" y="0"/>
                </a:moveTo>
                <a:lnTo>
                  <a:pt x="6950694" y="0"/>
                </a:lnTo>
                <a:lnTo>
                  <a:pt x="6950694" y="10882933"/>
                </a:lnTo>
                <a:lnTo>
                  <a:pt x="0" y="10882933"/>
                </a:lnTo>
                <a:lnTo>
                  <a:pt x="0" y="0"/>
                </a:lnTo>
                <a:close/>
              </a:path>
            </a:pathLst>
          </a:custGeom>
          <a:blipFill>
            <a:blip r:embed="rId2"/>
            <a:stretch>
              <a:fillRect l="-12629" t="0" r="-12629" b="0"/>
            </a:stretch>
          </a:blipFill>
        </p:spPr>
      </p:sp>
      <p:sp>
        <p:nvSpPr>
          <p:cNvPr name="TextBox 3" id="3"/>
          <p:cNvSpPr txBox="true"/>
          <p:nvPr/>
        </p:nvSpPr>
        <p:spPr>
          <a:xfrm rot="0">
            <a:off x="6409773" y="1513977"/>
            <a:ext cx="11116162" cy="1047750"/>
          </a:xfrm>
          <a:prstGeom prst="rect">
            <a:avLst/>
          </a:prstGeom>
        </p:spPr>
        <p:txBody>
          <a:bodyPr anchor="t" rtlCol="false" tIns="0" lIns="0" bIns="0" rIns="0">
            <a:spAutoFit/>
          </a:bodyPr>
          <a:lstStyle/>
          <a:p>
            <a:pPr algn="l" marL="0" indent="0" lvl="0">
              <a:lnSpc>
                <a:spcPts val="8399"/>
              </a:lnSpc>
            </a:pPr>
            <a:r>
              <a:rPr lang="en-US" b="true" sz="6999" spc="-139">
                <a:solidFill>
                  <a:srgbClr val="545454"/>
                </a:solidFill>
                <a:latin typeface="Antonio Bold"/>
                <a:ea typeface="Antonio Bold"/>
                <a:cs typeface="Antonio Bold"/>
                <a:sym typeface="Antonio Bold"/>
              </a:rPr>
              <a:t>Planeación - ¿Qué se debe hacer?</a:t>
            </a:r>
          </a:p>
        </p:txBody>
      </p:sp>
      <p:sp>
        <p:nvSpPr>
          <p:cNvPr name="TextBox 4" id="4"/>
          <p:cNvSpPr txBox="true"/>
          <p:nvPr/>
        </p:nvSpPr>
        <p:spPr>
          <a:xfrm rot="0">
            <a:off x="6409773" y="2495052"/>
            <a:ext cx="1467594" cy="547370"/>
          </a:xfrm>
          <a:prstGeom prst="rect">
            <a:avLst/>
          </a:prstGeom>
        </p:spPr>
        <p:txBody>
          <a:bodyPr anchor="t" rtlCol="false" tIns="0" lIns="0" bIns="0" rIns="0">
            <a:spAutoFit/>
          </a:bodyPr>
          <a:lstStyle/>
          <a:p>
            <a:pPr algn="ctr">
              <a:lnSpc>
                <a:spcPts val="4479"/>
              </a:lnSpc>
              <a:spcBef>
                <a:spcPct val="0"/>
              </a:spcBef>
            </a:pPr>
            <a:r>
              <a:rPr lang="en-US" b="true" sz="3199">
                <a:solidFill>
                  <a:srgbClr val="2991C3"/>
                </a:solidFill>
                <a:latin typeface="Open Sauce Bold"/>
                <a:ea typeface="Open Sauce Bold"/>
                <a:cs typeface="Open Sauce Bold"/>
                <a:sym typeface="Open Sauce Bold"/>
              </a:rPr>
              <a:t>PASO 1</a:t>
            </a:r>
          </a:p>
        </p:txBody>
      </p:sp>
      <p:sp>
        <p:nvSpPr>
          <p:cNvPr name="TextBox 5" id="5"/>
          <p:cNvSpPr txBox="true"/>
          <p:nvPr/>
        </p:nvSpPr>
        <p:spPr>
          <a:xfrm rot="0">
            <a:off x="6409773" y="4251889"/>
            <a:ext cx="11116162" cy="3462655"/>
          </a:xfrm>
          <a:prstGeom prst="rect">
            <a:avLst/>
          </a:prstGeom>
        </p:spPr>
        <p:txBody>
          <a:bodyPr anchor="t" rtlCol="false" tIns="0" lIns="0" bIns="0" rIns="0">
            <a:spAutoFit/>
          </a:bodyPr>
          <a:lstStyle/>
          <a:p>
            <a:pPr algn="l">
              <a:lnSpc>
                <a:spcPts val="3919"/>
              </a:lnSpc>
            </a:pPr>
            <a:r>
              <a:rPr lang="en-US" sz="2799">
                <a:solidFill>
                  <a:srgbClr val="000000"/>
                </a:solidFill>
                <a:latin typeface="Open Sauce"/>
                <a:ea typeface="Open Sauce"/>
                <a:cs typeface="Open Sauce"/>
                <a:sym typeface="Open Sauce"/>
              </a:rPr>
              <a:t>En esta etapa se busca anticipar y guiar el destino de la organización mediante la definición de objetivos, establecimiento de estrategias y desarrollo de planes para coordinar actividades.</a:t>
            </a:r>
          </a:p>
          <a:p>
            <a:pPr algn="l">
              <a:lnSpc>
                <a:spcPts val="3919"/>
              </a:lnSpc>
            </a:pPr>
          </a:p>
          <a:p>
            <a:pPr algn="l">
              <a:lnSpc>
                <a:spcPts val="3919"/>
              </a:lnSpc>
              <a:spcBef>
                <a:spcPct val="0"/>
              </a:spcBef>
            </a:pPr>
            <a:r>
              <a:rPr lang="en-US" sz="2799">
                <a:solidFill>
                  <a:srgbClr val="000000"/>
                </a:solidFill>
                <a:latin typeface="Open Sauce"/>
                <a:ea typeface="Open Sauce"/>
                <a:cs typeface="Open Sauce"/>
                <a:sym typeface="Open Sauce"/>
              </a:rPr>
              <a:t>La planeación se enfoca en establecer metas, los medios para alcanzarlas y proyecciones para reducir la incertidumbre.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DAGee2gMc4U</dc:identifier>
  <dcterms:modified xsi:type="dcterms:W3CDTF">2011-08-01T06:04:30Z</dcterms:modified>
  <cp:revision>1</cp:revision>
  <dc:title>SOG2 | Clase 1 - 1S2025</dc:title>
</cp:coreProperties>
</file>